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1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43"/>
  </p:notesMasterIdLst>
  <p:sldIdLst>
    <p:sldId id="256" r:id="rId5"/>
    <p:sldId id="257" r:id="rId6"/>
    <p:sldId id="258" r:id="rId7"/>
    <p:sldId id="259" r:id="rId8"/>
    <p:sldId id="261" r:id="rId9"/>
    <p:sldId id="263" r:id="rId10"/>
    <p:sldId id="262" r:id="rId11"/>
    <p:sldId id="260" r:id="rId12"/>
    <p:sldId id="264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80" r:id="rId27"/>
    <p:sldId id="279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</p:sldIdLst>
  <p:sldSz cx="9144000" cy="6858000" type="screen4x3"/>
  <p:notesSz cx="6858000" cy="9144000"/>
  <p:embeddedFontLst>
    <p:embeddedFont>
      <p:font typeface="CMMI7" panose="020B0500000000000000" pitchFamily="34" charset="0"/>
      <p:regular r:id="rId44"/>
    </p:embeddedFont>
    <p:embeddedFont>
      <p:font typeface="CMSY10ORIG" panose="020B0500000000000000" pitchFamily="34" charset="0"/>
      <p:regular r:id="rId45"/>
    </p:embeddedFont>
    <p:embeddedFont>
      <p:font typeface="Calibri" panose="020F0502020204030204" pitchFamily="34" charset="0"/>
      <p:regular r:id="rId46"/>
      <p:bold r:id="rId47"/>
      <p:italic r:id="rId48"/>
      <p:boldItalic r:id="rId49"/>
    </p:embeddedFont>
    <p:embeddedFont>
      <p:font typeface="CMR10" panose="020B0500000000000000" pitchFamily="34" charset="0"/>
      <p:regular r:id="rId50"/>
    </p:embeddedFont>
    <p:embeddedFont>
      <p:font typeface="CMSY7" panose="020B0500000000000000" pitchFamily="34" charset="0"/>
      <p:regular r:id="rId51"/>
    </p:embeddedFont>
    <p:embeddedFont>
      <p:font typeface="CMMI10" panose="020B0500000000000000" pitchFamily="34" charset="0"/>
      <p:regular r:id="rId52"/>
    </p:embeddedFont>
    <p:embeddedFont>
      <p:font typeface="CMR7" panose="020B0500000000000000" pitchFamily="34" charset="0"/>
      <p:regular r:id="rId53"/>
    </p:embeddedFont>
  </p:embeddedFontLst>
  <p:custDataLst>
    <p:tags r:id="rId5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B2B2B2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3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font" Target="fonts/font4.fntdata"/><Relationship Id="rId50" Type="http://schemas.openxmlformats.org/officeDocument/2006/relationships/font" Target="fonts/font7.fntdata"/><Relationship Id="rId55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font" Target="fonts/font3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font" Target="fonts/font2.fntdata"/><Relationship Id="rId53" Type="http://schemas.openxmlformats.org/officeDocument/2006/relationships/font" Target="fonts/font10.fntdata"/><Relationship Id="rId58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font" Target="fonts/font6.fntdata"/><Relationship Id="rId57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font" Target="fonts/font1.fntdata"/><Relationship Id="rId52" Type="http://schemas.openxmlformats.org/officeDocument/2006/relationships/font" Target="fonts/font9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notesMaster" Target="notesMasters/notesMaster1.xml"/><Relationship Id="rId48" Type="http://schemas.openxmlformats.org/officeDocument/2006/relationships/font" Target="fonts/font5.fntdata"/><Relationship Id="rId56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font" Target="fonts/font8.fntdata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7E496F-E02D-4457-A7A7-8AB56EB3B4E2}" type="datetimeFigureOut">
              <a:rPr lang="en-GB" smtClean="0"/>
              <a:t>04/02/2014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D7E4D1-8B26-498C-9793-CF24517DDA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1991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0BE8299-DFA7-4A4F-AE61-20A755B02E73}" type="slidenum">
              <a:rPr lang="en-GB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7</a:t>
            </a:fld>
            <a:endParaRPr lang="en-GB" altLang="en-US">
              <a:solidFill>
                <a:prstClr val="black"/>
              </a:solidFill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F423BA-8B5A-4648-99E8-3D453BDDD9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606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965376-C66D-4204-B8CF-F657EC0E16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880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9EE4C7-08E9-4B50-A52F-1819F202E1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3473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52CBE6-E641-4538-A580-B6D5FE3693A6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6098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92FB06-AE22-4A56-A331-B95DFE9A5FA9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3639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F8068E-03FA-4D27-A8C3-EAD8869438EE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9035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765F84-ED02-40CC-9AB2-8D6ED22AE1BD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8075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4F2730-24AC-450A-BFB5-6DE61BE12C49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2744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177718-BC08-4860-8A91-C855894B3B65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0346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A2B6AF-C5B9-48DE-BADE-2C93B6159764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5214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F24E3D-FBEA-48DB-8470-8B09E0E887E1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485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8D66D4-4593-4B11-8B47-0B1C21399B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9015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3D9F16-F07A-454F-BCB5-028C9498B961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6849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BB3EA2-5E47-4BDE-BDA4-216CF0E0688F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9917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BCD77E-C334-4E28-8F7F-4FDF36DBCE35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9643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52CBE6-E641-4538-A580-B6D5FE3693A6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6480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92FB06-AE22-4A56-A331-B95DFE9A5FA9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4324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F8068E-03FA-4D27-A8C3-EAD8869438EE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3921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765F84-ED02-40CC-9AB2-8D6ED22AE1BD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0537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4F2730-24AC-450A-BFB5-6DE61BE12C49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2128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177718-BC08-4860-8A91-C855894B3B65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2377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A2B6AF-C5B9-48DE-BADE-2C93B6159764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495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B52F33-8226-489C-BC17-5FE331B954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9388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F24E3D-FBEA-48DB-8470-8B09E0E887E1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9872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3D9F16-F07A-454F-BCB5-028C9498B961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89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BB3EA2-5E47-4BDE-BDA4-216CF0E0688F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0059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BCD77E-C334-4E28-8F7F-4FDF36DBCE35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8283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52CBE6-E641-4538-A580-B6D5FE3693A6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850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92FB06-AE22-4A56-A331-B95DFE9A5FA9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84019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F8068E-03FA-4D27-A8C3-EAD8869438EE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3619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765F84-ED02-40CC-9AB2-8D6ED22AE1BD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0224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4F2730-24AC-450A-BFB5-6DE61BE12C49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48512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177718-BC08-4860-8A91-C855894B3B65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213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7AC600-01A7-43E2-8FFA-4ED7BB5FE7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9217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A2B6AF-C5B9-48DE-BADE-2C93B6159764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7754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F24E3D-FBEA-48DB-8470-8B09E0E887E1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15732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3D9F16-F07A-454F-BCB5-028C9498B961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03909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BB3EA2-5E47-4BDE-BDA4-216CF0E0688F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37683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BCD77E-C334-4E28-8F7F-4FDF36DBCE35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328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8B7F24-0019-4A12-A477-2B623B7C81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059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A63EE2-1B3D-46D5-B2D0-EF0584C946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63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C70AFC-2E44-48CC-A2EF-1F01DDE9DF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487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EEBE16-8005-49C4-9ECE-FFA2E1912A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589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706FBE-30AB-4152-90A0-44DCBCACD1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082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F10111E-67DA-4F86-9CE6-A098BB3592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AB674FA-7B82-4AEC-804B-F75B5C18BB68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864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AB674FA-7B82-4AEC-804B-F75B5C18BB68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052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AB674FA-7B82-4AEC-804B-F75B5C18BB68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51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em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7.emf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image" Target="../media/image41.png"/><Relationship Id="rId5" Type="http://schemas.openxmlformats.org/officeDocument/2006/relationships/image" Target="../media/image40.emf"/><Relationship Id="rId4" Type="http://schemas.openxmlformats.org/officeDocument/2006/relationships/image" Target="../media/image39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Relationship Id="rId4" Type="http://schemas.openxmlformats.org/officeDocument/2006/relationships/image" Target="../media/image40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emf"/><Relationship Id="rId3" Type="http://schemas.openxmlformats.org/officeDocument/2006/relationships/tags" Target="../tags/tag36.xml"/><Relationship Id="rId7" Type="http://schemas.openxmlformats.org/officeDocument/2006/relationships/image" Target="../media/image60.emf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image" Target="../media/image59.emf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7.xml"/><Relationship Id="rId9" Type="http://schemas.openxmlformats.org/officeDocument/2006/relationships/image" Target="../media/image62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tags" Target="../tags/tag5.xml"/><Relationship Id="rId7" Type="http://schemas.openxmlformats.org/officeDocument/2006/relationships/image" Target="../media/image1.emf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5.emf"/><Relationship Id="rId5" Type="http://schemas.openxmlformats.org/officeDocument/2006/relationships/tags" Target="../tags/tag7.xml"/><Relationship Id="rId10" Type="http://schemas.openxmlformats.org/officeDocument/2006/relationships/image" Target="../media/image4.png"/><Relationship Id="rId4" Type="http://schemas.openxmlformats.org/officeDocument/2006/relationships/tags" Target="../tags/tag6.xml"/><Relationship Id="rId9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9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tags" Target="../tags/tag12.xml"/><Relationship Id="rId7" Type="http://schemas.openxmlformats.org/officeDocument/2006/relationships/image" Target="../media/image12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9.xml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20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5.emf"/><Relationship Id="rId3" Type="http://schemas.openxmlformats.org/officeDocument/2006/relationships/tags" Target="../tags/tag15.xml"/><Relationship Id="rId21" Type="http://schemas.openxmlformats.org/officeDocument/2006/relationships/image" Target="../media/image17.png"/><Relationship Id="rId7" Type="http://schemas.openxmlformats.org/officeDocument/2006/relationships/tags" Target="../tags/tag19.xml"/><Relationship Id="rId12" Type="http://schemas.openxmlformats.org/officeDocument/2006/relationships/tags" Target="../tags/tag24.xml"/><Relationship Id="rId17" Type="http://schemas.openxmlformats.org/officeDocument/2006/relationships/image" Target="../media/image4.png"/><Relationship Id="rId2" Type="http://schemas.openxmlformats.org/officeDocument/2006/relationships/tags" Target="../tags/tag14.xml"/><Relationship Id="rId16" Type="http://schemas.openxmlformats.org/officeDocument/2006/relationships/image" Target="../media/image3.png"/><Relationship Id="rId20" Type="http://schemas.openxmlformats.org/officeDocument/2006/relationships/image" Target="../media/image16.png"/><Relationship Id="rId1" Type="http://schemas.openxmlformats.org/officeDocument/2006/relationships/tags" Target="../tags/tag13.xml"/><Relationship Id="rId6" Type="http://schemas.openxmlformats.org/officeDocument/2006/relationships/tags" Target="../tags/tag18.xml"/><Relationship Id="rId11" Type="http://schemas.openxmlformats.org/officeDocument/2006/relationships/tags" Target="../tags/tag23.xml"/><Relationship Id="rId24" Type="http://schemas.openxmlformats.org/officeDocument/2006/relationships/image" Target="../media/image20.emf"/><Relationship Id="rId5" Type="http://schemas.openxmlformats.org/officeDocument/2006/relationships/tags" Target="../tags/tag17.xml"/><Relationship Id="rId15" Type="http://schemas.openxmlformats.org/officeDocument/2006/relationships/image" Target="../media/image2.emf"/><Relationship Id="rId23" Type="http://schemas.openxmlformats.org/officeDocument/2006/relationships/image" Target="../media/image19.png"/><Relationship Id="rId10" Type="http://schemas.openxmlformats.org/officeDocument/2006/relationships/tags" Target="../tags/tag22.xml"/><Relationship Id="rId19" Type="http://schemas.openxmlformats.org/officeDocument/2006/relationships/image" Target="../media/image15.png"/><Relationship Id="rId4" Type="http://schemas.openxmlformats.org/officeDocument/2006/relationships/tags" Target="../tags/tag16.xml"/><Relationship Id="rId9" Type="http://schemas.openxmlformats.org/officeDocument/2006/relationships/tags" Target="../tags/tag21.xml"/><Relationship Id="rId14" Type="http://schemas.openxmlformats.org/officeDocument/2006/relationships/image" Target="../media/image1.emf"/><Relationship Id="rId22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825" y="765175"/>
            <a:ext cx="8713788" cy="2835275"/>
          </a:xfrm>
        </p:spPr>
        <p:txBody>
          <a:bodyPr/>
          <a:lstStyle/>
          <a:p>
            <a:pPr eaLnBrk="1" hangingPunct="1"/>
            <a:r>
              <a:rPr lang="en-GB" altLang="en-US" sz="2800" b="1" dirty="0" smtClean="0"/>
              <a:t>The Effect of Decentralized </a:t>
            </a:r>
            <a:r>
              <a:rPr lang="en-GB" altLang="en-US" sz="2800" b="1" dirty="0" err="1" smtClean="0"/>
              <a:t>Behavioral</a:t>
            </a:r>
            <a:r>
              <a:rPr lang="en-GB" altLang="en-US" sz="2800" b="1" dirty="0" smtClean="0"/>
              <a:t> Decision Making on System-Level Risk</a:t>
            </a:r>
            <a:endParaRPr lang="en-US" altLang="en-US" sz="2800" b="1" dirty="0" smtClean="0"/>
          </a:p>
        </p:txBody>
      </p:sp>
      <p:sp>
        <p:nvSpPr>
          <p:cNvPr id="2051" name="Text Box 4"/>
          <p:cNvSpPr txBox="1">
            <a:spLocks noChangeArrowheads="1"/>
          </p:cNvSpPr>
          <p:nvPr/>
        </p:nvSpPr>
        <p:spPr bwMode="auto">
          <a:xfrm>
            <a:off x="735013" y="5272088"/>
            <a:ext cx="2701925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/>
              <a:t>Kim Kaivanto</a:t>
            </a:r>
            <a:br>
              <a:rPr lang="en-GB" altLang="en-US" sz="1600" b="1"/>
            </a:br>
            <a:r>
              <a:rPr lang="en-GB" altLang="en-US" sz="1600" b="1"/>
              <a:t>Department of Economics</a:t>
            </a:r>
            <a:br>
              <a:rPr lang="en-GB" altLang="en-US" sz="1600" b="1"/>
            </a:br>
            <a:r>
              <a:rPr lang="en-GB" altLang="en-US" sz="1600" b="1"/>
              <a:t>Lancaster University </a:t>
            </a:r>
            <a:endParaRPr lang="en-US" altLang="en-US" sz="1600" b="1"/>
          </a:p>
        </p:txBody>
      </p:sp>
      <p:sp>
        <p:nvSpPr>
          <p:cNvPr id="2" name="TextBox 1"/>
          <p:cNvSpPr txBox="1"/>
          <p:nvPr>
            <p:custDataLst>
              <p:tags r:id="rId1"/>
            </p:custDataLst>
          </p:nvPr>
        </p:nvSpPr>
        <p:spPr>
          <a:xfrm>
            <a:off x="0" y="7112000"/>
            <a:ext cx="9144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mtClean="0"/>
              <a:t>TexPoint fonts used in EMF. </a:t>
            </a:r>
          </a:p>
          <a:p>
            <a:r>
              <a:rPr lang="en-GB" smtClean="0"/>
              <a:t>Read the TexPoint manual before you delete this box.: </a:t>
            </a:r>
            <a:r>
              <a:rPr lang="en-GB" smtClean="0">
                <a:latin typeface="CMMI10"/>
              </a:rPr>
              <a:t>A</a:t>
            </a:r>
            <a:r>
              <a:rPr lang="en-GB" smtClean="0">
                <a:latin typeface="CMSY10ORIG"/>
              </a:rPr>
              <a:t>A</a:t>
            </a:r>
            <a:r>
              <a:rPr lang="en-GB" smtClean="0">
                <a:latin typeface="CMSY7"/>
              </a:rPr>
              <a:t>A</a:t>
            </a:r>
            <a:r>
              <a:rPr lang="en-GB" smtClean="0">
                <a:latin typeface="CMR10"/>
              </a:rPr>
              <a:t>A</a:t>
            </a:r>
            <a:r>
              <a:rPr lang="en-GB" smtClean="0">
                <a:latin typeface="CMR7"/>
              </a:rPr>
              <a:t>A</a:t>
            </a:r>
            <a:r>
              <a:rPr lang="en-GB" smtClean="0">
                <a:latin typeface="CMMI7"/>
              </a:rPr>
              <a:t>A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404664"/>
            <a:ext cx="8271047" cy="60016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Classical SDT </a:t>
            </a:r>
          </a:p>
          <a:p>
            <a:endParaRPr lang="en-GB" sz="2400" dirty="0" smtClean="0"/>
          </a:p>
          <a:p>
            <a:r>
              <a:rPr lang="en-GB" sz="2400" dirty="0" smtClean="0"/>
              <a:t>The optimal </a:t>
            </a:r>
            <a:r>
              <a:rPr lang="en-GB" sz="2400" dirty="0" err="1" smtClean="0"/>
              <a:t>cutoff</a:t>
            </a:r>
            <a:r>
              <a:rPr lang="en-GB" sz="2400" dirty="0" smtClean="0"/>
              <a:t> threshold </a:t>
            </a:r>
            <a:r>
              <a:rPr lang="en-GB" sz="2400" dirty="0"/>
              <a:t> </a:t>
            </a:r>
            <a:r>
              <a:rPr lang="en-GB" sz="2400" dirty="0" smtClean="0"/>
              <a:t>   is a function of </a:t>
            </a:r>
          </a:p>
          <a:p>
            <a:r>
              <a:rPr lang="en-GB" sz="2400" dirty="0"/>
              <a:t>	</a:t>
            </a:r>
            <a:r>
              <a:rPr lang="en-GB" sz="2400" dirty="0" smtClean="0"/>
              <a:t>- a misclassification cost matrix</a:t>
            </a:r>
          </a:p>
          <a:p>
            <a:r>
              <a:rPr lang="en-GB" sz="2400" dirty="0"/>
              <a:t>	</a:t>
            </a:r>
            <a:r>
              <a:rPr lang="en-GB" sz="2400" dirty="0" smtClean="0"/>
              <a:t>- the </a:t>
            </a:r>
            <a:r>
              <a:rPr lang="en-GB" sz="2400" dirty="0" err="1" smtClean="0"/>
              <a:t>baserate</a:t>
            </a:r>
            <a:r>
              <a:rPr lang="en-GB" sz="2400" dirty="0" smtClean="0"/>
              <a:t> odds of (email) being non-malicious</a:t>
            </a:r>
            <a:endParaRPr lang="en-GB" sz="2400" dirty="0"/>
          </a:p>
          <a:p>
            <a:r>
              <a:rPr lang="en-GB" sz="2400" dirty="0" smtClean="0"/>
              <a:t>	- risk preferences</a:t>
            </a:r>
          </a:p>
          <a:p>
            <a:endParaRPr lang="en-GB" sz="2400" dirty="0"/>
          </a:p>
          <a:p>
            <a:r>
              <a:rPr lang="en-GB" sz="2400" dirty="0" err="1" smtClean="0"/>
              <a:t>n.b.</a:t>
            </a:r>
            <a:r>
              <a:rPr lang="en-GB" sz="2400" dirty="0" smtClean="0"/>
              <a:t>  There is no reason for the misclassification costs to be</a:t>
            </a:r>
            <a:br>
              <a:rPr lang="en-GB" sz="2400" dirty="0" smtClean="0"/>
            </a:br>
            <a:r>
              <a:rPr lang="en-GB" sz="2400" dirty="0" smtClean="0"/>
              <a:t>the same for the user as for the organization</a:t>
            </a:r>
          </a:p>
          <a:p>
            <a:endParaRPr lang="en-GB" sz="2400" dirty="0"/>
          </a:p>
          <a:p>
            <a:r>
              <a:rPr lang="en-GB" sz="2400" dirty="0" err="1" smtClean="0"/>
              <a:t>n.b.</a:t>
            </a:r>
            <a:r>
              <a:rPr lang="en-GB" sz="2400" dirty="0" smtClean="0"/>
              <a:t> Classical SDT admits that costs can be replaced by </a:t>
            </a:r>
            <a:br>
              <a:rPr lang="en-GB" sz="2400" dirty="0" smtClean="0"/>
            </a:br>
            <a:r>
              <a:rPr lang="en-GB" sz="2400" dirty="0" smtClean="0"/>
              <a:t>their utilities, but in fact proceeds (exclusively) with mini-</a:t>
            </a:r>
            <a:br>
              <a:rPr lang="en-GB" sz="2400" dirty="0" smtClean="0"/>
            </a:br>
            <a:r>
              <a:rPr lang="en-GB" sz="2400" dirty="0" err="1" smtClean="0"/>
              <a:t>mizing</a:t>
            </a:r>
            <a:r>
              <a:rPr lang="en-GB" sz="2400" dirty="0" smtClean="0"/>
              <a:t> expected cost, i.e. assuming </a:t>
            </a:r>
            <a:r>
              <a:rPr lang="en-GB" sz="2400" i="1" dirty="0" smtClean="0"/>
              <a:t>risk neutrality</a:t>
            </a:r>
            <a:r>
              <a:rPr lang="en-GB" sz="2400" dirty="0" smtClean="0"/>
              <a:t>. </a:t>
            </a:r>
          </a:p>
          <a:p>
            <a:endParaRPr lang="en-GB" sz="2400" dirty="0"/>
          </a:p>
          <a:p>
            <a:r>
              <a:rPr lang="en-GB" sz="2400" dirty="0" err="1" smtClean="0"/>
              <a:t>n.b.</a:t>
            </a:r>
            <a:r>
              <a:rPr lang="en-GB" sz="2400" dirty="0" smtClean="0"/>
              <a:t> In the literature, the ‘optimal classifier’ is computed</a:t>
            </a:r>
            <a:br>
              <a:rPr lang="en-GB" sz="2400" dirty="0" smtClean="0"/>
            </a:br>
            <a:r>
              <a:rPr lang="en-GB" sz="2400" dirty="0" smtClean="0"/>
              <a:t>under risk neutrality (!)</a:t>
            </a: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16016" y="1268760"/>
            <a:ext cx="278987" cy="25375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93262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404664"/>
            <a:ext cx="752244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Classical SDT </a:t>
            </a:r>
          </a:p>
          <a:p>
            <a:endParaRPr lang="en-GB" sz="2400" dirty="0" smtClean="0"/>
          </a:p>
          <a:p>
            <a:r>
              <a:rPr lang="en-GB" sz="2400" dirty="0" smtClean="0"/>
              <a:t>Only the difference between the misclassification and </a:t>
            </a:r>
            <a:br>
              <a:rPr lang="en-GB" sz="2400" dirty="0" smtClean="0"/>
            </a:br>
            <a:r>
              <a:rPr lang="en-GB" sz="2400" dirty="0" smtClean="0"/>
              <a:t>the correct classification matters for optimal </a:t>
            </a:r>
            <a:r>
              <a:rPr lang="en-GB" sz="2400" dirty="0" err="1" smtClean="0"/>
              <a:t>cutoff</a:t>
            </a:r>
            <a:r>
              <a:rPr lang="en-GB" sz="2400" dirty="0" smtClean="0"/>
              <a:t> </a:t>
            </a:r>
            <a:br>
              <a:rPr lang="en-GB" sz="2400" dirty="0" smtClean="0"/>
            </a:br>
            <a:r>
              <a:rPr lang="en-GB" sz="2400" dirty="0" smtClean="0"/>
              <a:t>placement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75" y="2852936"/>
            <a:ext cx="80772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726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404664"/>
            <a:ext cx="7522444" cy="62478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err="1" smtClean="0"/>
              <a:t>Behavioral</a:t>
            </a:r>
            <a:r>
              <a:rPr lang="en-GB" sz="2400" b="1" dirty="0" smtClean="0"/>
              <a:t> factors</a:t>
            </a:r>
          </a:p>
          <a:p>
            <a:endParaRPr lang="en-GB" sz="2400" dirty="0" smtClean="0"/>
          </a:p>
          <a:p>
            <a:r>
              <a:rPr lang="en-GB" sz="2400" dirty="0" smtClean="0"/>
              <a:t>Descriptively, </a:t>
            </a:r>
            <a:r>
              <a:rPr lang="en-GB" sz="2400" dirty="0" err="1" smtClean="0"/>
              <a:t>behavioral</a:t>
            </a:r>
            <a:r>
              <a:rPr lang="en-GB" sz="2400" dirty="0" smtClean="0"/>
              <a:t> decision makers display</a:t>
            </a:r>
          </a:p>
          <a:p>
            <a:r>
              <a:rPr lang="en-GB" sz="2400" dirty="0"/>
              <a:t>	</a:t>
            </a:r>
            <a:r>
              <a:rPr lang="en-GB" sz="2400" dirty="0" smtClean="0"/>
              <a:t>-reference dependence, framing effects</a:t>
            </a:r>
          </a:p>
          <a:p>
            <a:r>
              <a:rPr lang="en-GB" sz="2400" dirty="0"/>
              <a:t>	</a:t>
            </a:r>
            <a:r>
              <a:rPr lang="en-GB" sz="2400" dirty="0" smtClean="0"/>
              <a:t>-non-linear probability weighting</a:t>
            </a:r>
          </a:p>
          <a:p>
            <a:r>
              <a:rPr lang="en-GB" sz="2400" dirty="0"/>
              <a:t>	</a:t>
            </a:r>
            <a:r>
              <a:rPr lang="en-GB" sz="2400" dirty="0" smtClean="0"/>
              <a:t>-loss aversion</a:t>
            </a:r>
          </a:p>
          <a:p>
            <a:r>
              <a:rPr lang="en-GB" sz="2400" dirty="0"/>
              <a:t>	</a:t>
            </a:r>
            <a:r>
              <a:rPr lang="en-GB" sz="2400" dirty="0" smtClean="0"/>
              <a:t>-ambiguity aversion</a:t>
            </a:r>
          </a:p>
          <a:p>
            <a:r>
              <a:rPr lang="en-GB" sz="2400" dirty="0"/>
              <a:t>	</a:t>
            </a:r>
            <a:r>
              <a:rPr lang="en-GB" sz="2400" dirty="0" smtClean="0"/>
              <a:t>-four-fold pattern of risk aversion</a:t>
            </a:r>
          </a:p>
          <a:p>
            <a:r>
              <a:rPr lang="en-GB" sz="2400" dirty="0" smtClean="0"/>
              <a:t>All incorporated in Cumulative Prospect Theory (CPT)</a:t>
            </a:r>
          </a:p>
          <a:p>
            <a:endParaRPr lang="en-GB" sz="2400" dirty="0" smtClean="0"/>
          </a:p>
          <a:p>
            <a:r>
              <a:rPr lang="en-GB" sz="2400" dirty="0" smtClean="0"/>
              <a:t>Deception deploys employ </a:t>
            </a:r>
            <a:endParaRPr lang="en-GB" sz="2400" dirty="0"/>
          </a:p>
          <a:p>
            <a:r>
              <a:rPr lang="en-GB" sz="2400" dirty="0"/>
              <a:t>	-peripheral-route </a:t>
            </a:r>
            <a:r>
              <a:rPr lang="en-GB" sz="2400" dirty="0" smtClean="0"/>
              <a:t>persuasion</a:t>
            </a:r>
          </a:p>
          <a:p>
            <a:r>
              <a:rPr lang="en-GB" sz="2000" dirty="0"/>
              <a:t>	</a:t>
            </a:r>
            <a:r>
              <a:rPr lang="en-GB" sz="2000" dirty="0" smtClean="0"/>
              <a:t>	-authority, scarcity, similarity &amp; identification, </a:t>
            </a:r>
            <a:br>
              <a:rPr lang="en-GB" sz="2000" dirty="0" smtClean="0"/>
            </a:br>
            <a:r>
              <a:rPr lang="en-GB" sz="2000" dirty="0" smtClean="0"/>
              <a:t> 		 reciprocation, consistency, social proof</a:t>
            </a:r>
            <a:endParaRPr lang="en-GB" sz="2000" dirty="0"/>
          </a:p>
          <a:p>
            <a:r>
              <a:rPr lang="en-GB" sz="2400" dirty="0"/>
              <a:t>	-visceral emotions</a:t>
            </a:r>
          </a:p>
          <a:p>
            <a:r>
              <a:rPr lang="en-GB" sz="2400" dirty="0"/>
              <a:t>	-urgency</a:t>
            </a:r>
          </a:p>
          <a:p>
            <a:r>
              <a:rPr lang="en-GB" sz="2400" dirty="0"/>
              <a:t>	-contextual </a:t>
            </a:r>
            <a:r>
              <a:rPr lang="en-GB" sz="2400" dirty="0" smtClean="0"/>
              <a:t>cues</a:t>
            </a:r>
          </a:p>
        </p:txBody>
      </p:sp>
    </p:spTree>
    <p:extLst>
      <p:ext uri="{BB962C8B-B14F-4D97-AF65-F5344CB8AC3E}">
        <p14:creationId xmlns:p14="http://schemas.microsoft.com/office/powerpoint/2010/main" val="243255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404664"/>
            <a:ext cx="560685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CPT extension of SDT</a:t>
            </a:r>
          </a:p>
          <a:p>
            <a:endParaRPr lang="en-GB" sz="2400" dirty="0" smtClean="0"/>
          </a:p>
          <a:p>
            <a:r>
              <a:rPr lang="en-GB" sz="2400" dirty="0" smtClean="0"/>
              <a:t>Using a conventional CPT specification </a:t>
            </a:r>
          </a:p>
          <a:p>
            <a:endParaRPr lang="en-GB" sz="2400" dirty="0" smtClean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989138"/>
            <a:ext cx="35242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450" y="2565400"/>
            <a:ext cx="38671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3236913"/>
            <a:ext cx="9096375" cy="83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4264025"/>
            <a:ext cx="2952750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5638800"/>
            <a:ext cx="2951163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5876925"/>
            <a:ext cx="93662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4941888"/>
            <a:ext cx="1008063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4468813"/>
            <a:ext cx="1152525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006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404664"/>
            <a:ext cx="339708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CPT extension of SDT</a:t>
            </a:r>
          </a:p>
          <a:p>
            <a:endParaRPr lang="en-GB" sz="2400" dirty="0" smtClean="0"/>
          </a:p>
          <a:p>
            <a:endParaRPr lang="en-GB" sz="2400" dirty="0" smtClean="0"/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 flipH="1">
            <a:off x="2051050" y="981075"/>
            <a:ext cx="2449513" cy="2303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4500563" y="981075"/>
            <a:ext cx="2663825" cy="2232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H="1">
            <a:off x="468313" y="3284538"/>
            <a:ext cx="1582737" cy="2376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 flipH="1">
            <a:off x="5581650" y="3213100"/>
            <a:ext cx="1582738" cy="2376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2051050" y="3284538"/>
            <a:ext cx="1368425" cy="2305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>
            <a:off x="7164388" y="3213100"/>
            <a:ext cx="1368425" cy="2305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19" name="Picture 19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1700213"/>
            <a:ext cx="433387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2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1700213"/>
            <a:ext cx="227013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Box 23"/>
          <p:cNvSpPr txBox="1">
            <a:spLocks noChangeArrowheads="1"/>
          </p:cNvSpPr>
          <p:nvPr/>
        </p:nvSpPr>
        <p:spPr bwMode="auto">
          <a:xfrm>
            <a:off x="2124075" y="2060575"/>
            <a:ext cx="666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(1-</a:t>
            </a:r>
            <a:r>
              <a:rPr lang="en-GB" altLang="en-US" sz="1800" i="1"/>
              <a:t>p</a:t>
            </a:r>
            <a:r>
              <a:rPr lang="en-GB" altLang="en-US" sz="1800"/>
              <a:t>)</a:t>
            </a:r>
            <a:endParaRPr lang="en-US" altLang="en-US" sz="1800"/>
          </a:p>
        </p:txBody>
      </p:sp>
      <p:sp>
        <p:nvSpPr>
          <p:cNvPr id="22" name="Text Box 24"/>
          <p:cNvSpPr txBox="1">
            <a:spLocks noChangeArrowheads="1"/>
          </p:cNvSpPr>
          <p:nvPr/>
        </p:nvSpPr>
        <p:spPr bwMode="auto">
          <a:xfrm>
            <a:off x="6516688" y="2060575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i="1"/>
              <a:t>p</a:t>
            </a:r>
            <a:endParaRPr lang="en-US" altLang="en-US" sz="1800"/>
          </a:p>
        </p:txBody>
      </p:sp>
      <p:sp>
        <p:nvSpPr>
          <p:cNvPr id="23" name="Text Box 25"/>
          <p:cNvSpPr txBox="1">
            <a:spLocks noChangeArrowheads="1"/>
          </p:cNvSpPr>
          <p:nvPr/>
        </p:nvSpPr>
        <p:spPr bwMode="auto">
          <a:xfrm>
            <a:off x="468313" y="3929063"/>
            <a:ext cx="6715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(1-</a:t>
            </a:r>
            <a:r>
              <a:rPr lang="el-GR" altLang="en-US" sz="1800" i="1">
                <a:sym typeface="Symbol" pitchFamily="18" charset="2"/>
              </a:rPr>
              <a:t>α</a:t>
            </a:r>
            <a:r>
              <a:rPr lang="en-GB" altLang="en-US" sz="1800">
                <a:sym typeface="Symbol" pitchFamily="18" charset="2"/>
              </a:rPr>
              <a:t>)</a:t>
            </a:r>
          </a:p>
        </p:txBody>
      </p:sp>
      <p:sp>
        <p:nvSpPr>
          <p:cNvPr id="24" name="Text Box 27"/>
          <p:cNvSpPr txBox="1">
            <a:spLocks noChangeArrowheads="1"/>
          </p:cNvSpPr>
          <p:nvPr/>
        </p:nvSpPr>
        <p:spPr bwMode="auto">
          <a:xfrm>
            <a:off x="8135938" y="3937000"/>
            <a:ext cx="6715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(1-</a:t>
            </a:r>
            <a:r>
              <a:rPr lang="el-GR" altLang="en-US" sz="1800" i="1"/>
              <a:t>β</a:t>
            </a:r>
            <a:r>
              <a:rPr lang="en-GB" altLang="en-US" sz="1800">
                <a:sym typeface="Symbol" pitchFamily="18" charset="2"/>
              </a:rPr>
              <a:t>)</a:t>
            </a:r>
          </a:p>
        </p:txBody>
      </p:sp>
      <p:sp>
        <p:nvSpPr>
          <p:cNvPr id="25" name="Text Box 28"/>
          <p:cNvSpPr txBox="1">
            <a:spLocks noChangeArrowheads="1"/>
          </p:cNvSpPr>
          <p:nvPr/>
        </p:nvSpPr>
        <p:spPr bwMode="auto">
          <a:xfrm>
            <a:off x="2962275" y="3929063"/>
            <a:ext cx="3143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n-US" sz="1800" i="1">
                <a:sym typeface="Symbol" pitchFamily="18" charset="2"/>
              </a:rPr>
              <a:t>α</a:t>
            </a:r>
            <a:endParaRPr lang="en-GB" altLang="en-US" sz="1800">
              <a:sym typeface="Symbol" pitchFamily="18" charset="2"/>
            </a:endParaRPr>
          </a:p>
        </p:txBody>
      </p:sp>
      <p:sp>
        <p:nvSpPr>
          <p:cNvPr id="26" name="Text Box 29"/>
          <p:cNvSpPr txBox="1">
            <a:spLocks noChangeArrowheads="1"/>
          </p:cNvSpPr>
          <p:nvPr/>
        </p:nvSpPr>
        <p:spPr bwMode="auto">
          <a:xfrm>
            <a:off x="5697538" y="3925888"/>
            <a:ext cx="3143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n-US" sz="1800" i="1"/>
              <a:t>β</a:t>
            </a:r>
            <a:endParaRPr lang="en-GB" altLang="en-US" sz="1800">
              <a:sym typeface="Symbol" pitchFamily="18" charset="2"/>
            </a:endParaRPr>
          </a:p>
        </p:txBody>
      </p:sp>
      <p:sp>
        <p:nvSpPr>
          <p:cNvPr id="27" name="Text Box 30"/>
          <p:cNvSpPr txBox="1">
            <a:spLocks noChangeArrowheads="1"/>
          </p:cNvSpPr>
          <p:nvPr/>
        </p:nvSpPr>
        <p:spPr bwMode="auto">
          <a:xfrm>
            <a:off x="179388" y="5824538"/>
            <a:ext cx="552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C</a:t>
            </a:r>
            <a:r>
              <a:rPr lang="en-GB" altLang="en-US" sz="1800" baseline="-25000"/>
              <a:t>TN</a:t>
            </a:r>
            <a:endParaRPr lang="en-US" altLang="en-US" sz="1800" baseline="-25000"/>
          </a:p>
        </p:txBody>
      </p:sp>
      <p:sp>
        <p:nvSpPr>
          <p:cNvPr id="28" name="Text Box 31"/>
          <p:cNvSpPr txBox="1">
            <a:spLocks noChangeArrowheads="1"/>
          </p:cNvSpPr>
          <p:nvPr/>
        </p:nvSpPr>
        <p:spPr bwMode="auto">
          <a:xfrm>
            <a:off x="3155950" y="5805488"/>
            <a:ext cx="5445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C</a:t>
            </a:r>
            <a:r>
              <a:rPr lang="en-GB" altLang="en-US" sz="1800" baseline="-25000"/>
              <a:t>FP</a:t>
            </a:r>
            <a:endParaRPr lang="en-US" altLang="en-US" sz="1800" baseline="-25000"/>
          </a:p>
        </p:txBody>
      </p:sp>
      <p:sp>
        <p:nvSpPr>
          <p:cNvPr id="29" name="Text Box 32"/>
          <p:cNvSpPr txBox="1">
            <a:spLocks noChangeArrowheads="1"/>
          </p:cNvSpPr>
          <p:nvPr/>
        </p:nvSpPr>
        <p:spPr bwMode="auto">
          <a:xfrm>
            <a:off x="5314950" y="5805488"/>
            <a:ext cx="552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C</a:t>
            </a:r>
            <a:r>
              <a:rPr lang="en-GB" altLang="en-US" sz="1800" baseline="-25000"/>
              <a:t>FN</a:t>
            </a:r>
            <a:endParaRPr lang="en-US" altLang="en-US" sz="1800" baseline="-25000"/>
          </a:p>
        </p:txBody>
      </p:sp>
      <p:sp>
        <p:nvSpPr>
          <p:cNvPr id="30" name="Text Box 33"/>
          <p:cNvSpPr txBox="1">
            <a:spLocks noChangeArrowheads="1"/>
          </p:cNvSpPr>
          <p:nvPr/>
        </p:nvSpPr>
        <p:spPr bwMode="auto">
          <a:xfrm>
            <a:off x="8243888" y="5734050"/>
            <a:ext cx="5445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C</a:t>
            </a:r>
            <a:r>
              <a:rPr lang="en-GB" altLang="en-US" sz="1800" baseline="-25000"/>
              <a:t>TP</a:t>
            </a:r>
            <a:endParaRPr lang="en-US" altLang="en-US" sz="1800" baseline="-25000"/>
          </a:p>
        </p:txBody>
      </p:sp>
    </p:spTree>
    <p:extLst>
      <p:ext uri="{BB962C8B-B14F-4D97-AF65-F5344CB8AC3E}">
        <p14:creationId xmlns:p14="http://schemas.microsoft.com/office/powerpoint/2010/main" val="392339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404664"/>
            <a:ext cx="8304709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CPT extension of SDT</a:t>
            </a:r>
          </a:p>
          <a:p>
            <a:endParaRPr lang="en-GB" sz="2400" dirty="0" smtClean="0"/>
          </a:p>
          <a:p>
            <a:r>
              <a:rPr lang="en-GB" sz="2400" dirty="0" smtClean="0"/>
              <a:t>Assume </a:t>
            </a:r>
          </a:p>
          <a:p>
            <a:endParaRPr lang="en-GB" sz="2400" dirty="0"/>
          </a:p>
          <a:p>
            <a:r>
              <a:rPr lang="en-GB" sz="2400" dirty="0" smtClean="0"/>
              <a:t>Further, </a:t>
            </a:r>
            <a:r>
              <a:rPr lang="en-GB" sz="2400" dirty="0" err="1" smtClean="0"/>
              <a:t>wlog</a:t>
            </a:r>
            <a:r>
              <a:rPr lang="en-GB" sz="2400" dirty="0" smtClean="0"/>
              <a:t> </a:t>
            </a:r>
          </a:p>
          <a:p>
            <a:endParaRPr lang="en-GB" sz="2400" dirty="0"/>
          </a:p>
          <a:p>
            <a:r>
              <a:rPr lang="en-GB" sz="2400" dirty="0" smtClean="0"/>
              <a:t>			- this becomes the CPT reference point</a:t>
            </a:r>
          </a:p>
          <a:p>
            <a:endParaRPr lang="en-GB" sz="2400" dirty="0"/>
          </a:p>
          <a:p>
            <a:r>
              <a:rPr lang="en-GB" sz="2400" dirty="0" smtClean="0"/>
              <a:t>Then the CPT value function, in terms of      and    :</a:t>
            </a:r>
          </a:p>
        </p:txBody>
      </p:sp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183856"/>
            <a:ext cx="6448425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353" y="1124744"/>
            <a:ext cx="399097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091" y="1943894"/>
            <a:ext cx="112395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501008"/>
            <a:ext cx="203100" cy="177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856" y="3429000"/>
            <a:ext cx="228488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37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404664"/>
            <a:ext cx="849303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CPT extension of SDT</a:t>
            </a:r>
          </a:p>
          <a:p>
            <a:endParaRPr lang="en-GB" sz="2400" dirty="0" smtClean="0"/>
          </a:p>
          <a:p>
            <a:r>
              <a:rPr lang="en-GB" sz="2400" dirty="0" smtClean="0"/>
              <a:t>We form the total differential of           , set it to zero, and </a:t>
            </a:r>
            <a:br>
              <a:rPr lang="en-GB" sz="2400" dirty="0" smtClean="0"/>
            </a:br>
            <a:r>
              <a:rPr lang="en-GB" sz="2400" dirty="0" smtClean="0"/>
              <a:t>solve for the slope of the </a:t>
            </a:r>
            <a:r>
              <a:rPr lang="en-GB" sz="2400" dirty="0" err="1" smtClean="0"/>
              <a:t>iso</a:t>
            </a:r>
            <a:r>
              <a:rPr lang="en-GB" sz="2400" dirty="0" smtClean="0"/>
              <a:t>-          contours in ROC space. </a:t>
            </a: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752" y="1268760"/>
            <a:ext cx="812400" cy="330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16016" y="1628800"/>
            <a:ext cx="811601" cy="329875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764532"/>
            <a:ext cx="56007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1391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404664"/>
            <a:ext cx="51651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CPT extension of SDT</a:t>
            </a:r>
          </a:p>
          <a:p>
            <a:endParaRPr lang="en-GB" sz="2400" dirty="0" smtClean="0"/>
          </a:p>
          <a:p>
            <a:r>
              <a:rPr lang="en-GB" sz="2400" dirty="0" smtClean="0"/>
              <a:t>Where the </a:t>
            </a:r>
            <a:r>
              <a:rPr lang="en-GB" sz="2400" dirty="0" err="1" smtClean="0"/>
              <a:t>baserate</a:t>
            </a:r>
            <a:r>
              <a:rPr lang="en-GB" sz="2400" dirty="0" smtClean="0"/>
              <a:t> probability term 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052736"/>
            <a:ext cx="227647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88" y="4437063"/>
            <a:ext cx="8815387" cy="180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2205038"/>
            <a:ext cx="8748712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7704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404664"/>
            <a:ext cx="33970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CPT extension of SDT</a:t>
            </a:r>
          </a:p>
          <a:p>
            <a:endParaRPr lang="en-GB" sz="2400" dirty="0" smtClean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860550"/>
            <a:ext cx="4873625" cy="488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420554" y="1171600"/>
            <a:ext cx="481574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 err="1" smtClean="0"/>
              <a:t>Iso</a:t>
            </a:r>
            <a:r>
              <a:rPr lang="en-GB" altLang="en-US" sz="2400" dirty="0" smtClean="0"/>
              <a:t>-          contours </a:t>
            </a:r>
            <a:r>
              <a:rPr lang="en-GB" altLang="en-US" sz="2400" dirty="0"/>
              <a:t>in ROC space</a:t>
            </a:r>
          </a:p>
        </p:txBody>
      </p:sp>
      <p:pic>
        <p:nvPicPr>
          <p:cNvPr id="11" name="Picture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77444" y="1303200"/>
            <a:ext cx="811601" cy="329875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2061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404664"/>
            <a:ext cx="7356501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CPT extension of SDT</a:t>
            </a:r>
          </a:p>
          <a:p>
            <a:endParaRPr lang="en-GB" sz="2400" dirty="0" smtClean="0"/>
          </a:p>
          <a:p>
            <a:r>
              <a:rPr lang="en-GB" sz="2400" dirty="0" smtClean="0"/>
              <a:t>Implication of non-linearity of </a:t>
            </a:r>
            <a:r>
              <a:rPr lang="en-GB" sz="2400" dirty="0" err="1" smtClean="0"/>
              <a:t>iso</a:t>
            </a:r>
            <a:r>
              <a:rPr lang="en-GB" sz="2400" dirty="0" smtClean="0"/>
              <a:t>-          contours: </a:t>
            </a:r>
          </a:p>
          <a:p>
            <a:endParaRPr lang="en-GB" sz="2400" dirty="0"/>
          </a:p>
          <a:p>
            <a:r>
              <a:rPr lang="en-GB" sz="2400" i="1" dirty="0" smtClean="0"/>
              <a:t>Optimal operating point possibly non-unique. </a:t>
            </a:r>
          </a:p>
          <a:p>
            <a:endParaRPr lang="en-GB" sz="2400" i="1" dirty="0"/>
          </a:p>
          <a:p>
            <a:r>
              <a:rPr lang="en-GB" sz="2400" i="1" dirty="0" smtClean="0"/>
              <a:t>Uniqueness cannot be ensured with the T&amp;K92 </a:t>
            </a:r>
            <a:r>
              <a:rPr lang="en-GB" sz="2400" i="1" dirty="0" err="1" smtClean="0"/>
              <a:t>pwf</a:t>
            </a:r>
            <a:r>
              <a:rPr lang="en-GB" sz="2400" i="1" dirty="0" smtClean="0"/>
              <a:t>. </a:t>
            </a:r>
          </a:p>
        </p:txBody>
      </p:sp>
      <p:pic>
        <p:nvPicPr>
          <p:cNvPr id="11" name="Picture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72567" y="1268760"/>
            <a:ext cx="811601" cy="329875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1483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1844824"/>
            <a:ext cx="735489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In computer networks, system-level risk depends on </a:t>
            </a:r>
          </a:p>
          <a:p>
            <a:r>
              <a:rPr lang="en-GB" sz="2400" dirty="0"/>
              <a:t>t</a:t>
            </a:r>
            <a:r>
              <a:rPr lang="en-GB" sz="2400" dirty="0" smtClean="0"/>
              <a:t>he actions and choices of a collection of ‘lay’ users. </a:t>
            </a:r>
          </a:p>
          <a:p>
            <a:endParaRPr lang="en-GB" sz="2400" dirty="0" smtClean="0"/>
          </a:p>
          <a:p>
            <a:r>
              <a:rPr lang="en-GB" sz="2400" i="1" dirty="0" smtClean="0"/>
              <a:t>How should we model the decision making of these</a:t>
            </a:r>
            <a:br>
              <a:rPr lang="en-GB" sz="2400" i="1" dirty="0" smtClean="0"/>
            </a:br>
            <a:r>
              <a:rPr lang="en-GB" sz="2400" i="1" dirty="0" smtClean="0"/>
              <a:t>lay users ?</a:t>
            </a:r>
          </a:p>
          <a:p>
            <a:endParaRPr lang="en-GB" sz="2400" i="1" dirty="0"/>
          </a:p>
          <a:p>
            <a:r>
              <a:rPr lang="en-GB" sz="2400" i="1" dirty="0" smtClean="0"/>
              <a:t>Does it matter whether our </a:t>
            </a:r>
            <a:r>
              <a:rPr lang="en-GB" sz="2400" i="1" dirty="0" err="1" smtClean="0"/>
              <a:t>modeling</a:t>
            </a:r>
            <a:r>
              <a:rPr lang="en-GB" sz="2400" i="1" dirty="0"/>
              <a:t> </a:t>
            </a:r>
            <a:r>
              <a:rPr lang="en-GB" sz="2400" i="1" dirty="0" smtClean="0"/>
              <a:t>assumptions</a:t>
            </a:r>
            <a:br>
              <a:rPr lang="en-GB" sz="2400" i="1" dirty="0" smtClean="0"/>
            </a:br>
            <a:r>
              <a:rPr lang="en-GB" sz="2400" i="1" dirty="0" smtClean="0"/>
              <a:t>reflect normative rationality or heuristics &amp; biases? </a:t>
            </a:r>
            <a:endParaRPr lang="en-GB" sz="2400" i="1" dirty="0"/>
          </a:p>
        </p:txBody>
      </p:sp>
    </p:spTree>
    <p:extLst>
      <p:ext uri="{BB962C8B-B14F-4D97-AF65-F5344CB8AC3E}">
        <p14:creationId xmlns:p14="http://schemas.microsoft.com/office/powerpoint/2010/main" val="213723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404664"/>
            <a:ext cx="4408579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CPT extension of SDT</a:t>
            </a:r>
          </a:p>
          <a:p>
            <a:endParaRPr lang="en-GB" sz="2400" dirty="0" smtClean="0"/>
          </a:p>
          <a:p>
            <a:r>
              <a:rPr lang="en-GB" sz="2400" dirty="0" smtClean="0"/>
              <a:t>Let there be a set of constants </a:t>
            </a:r>
          </a:p>
          <a:p>
            <a:endParaRPr lang="en-GB" sz="2400" dirty="0"/>
          </a:p>
          <a:p>
            <a:r>
              <a:rPr lang="en-GB" sz="2400" dirty="0"/>
              <a:t>s</a:t>
            </a:r>
            <a:r>
              <a:rPr lang="en-GB" sz="2400" dirty="0" smtClean="0"/>
              <a:t>o </a:t>
            </a:r>
          </a:p>
          <a:p>
            <a:endParaRPr lang="en-GB" sz="2400" dirty="0"/>
          </a:p>
          <a:p>
            <a:r>
              <a:rPr lang="en-GB" sz="2400" dirty="0" smtClean="0"/>
              <a:t>Whereby </a:t>
            </a: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005" y="1172543"/>
            <a:ext cx="3419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6405" y="1967880"/>
            <a:ext cx="37814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92" y="1958355"/>
            <a:ext cx="268605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63" y="3473450"/>
            <a:ext cx="7286625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5842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404664"/>
            <a:ext cx="8162812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CPT extension of SDT</a:t>
            </a:r>
          </a:p>
          <a:p>
            <a:endParaRPr lang="en-GB" sz="2400" dirty="0" smtClean="0"/>
          </a:p>
          <a:p>
            <a:r>
              <a:rPr lang="en-GB" sz="2400" dirty="0" smtClean="0"/>
              <a:t>The implication of </a:t>
            </a:r>
          </a:p>
          <a:p>
            <a:endParaRPr lang="en-GB" sz="2400" dirty="0"/>
          </a:p>
          <a:p>
            <a:endParaRPr lang="en-GB" sz="2400" dirty="0" smtClean="0"/>
          </a:p>
          <a:p>
            <a:endParaRPr lang="en-GB" sz="2400" dirty="0"/>
          </a:p>
          <a:p>
            <a:endParaRPr lang="en-GB" sz="2400" dirty="0" smtClean="0"/>
          </a:p>
          <a:p>
            <a:endParaRPr lang="en-GB" sz="2400" dirty="0"/>
          </a:p>
          <a:p>
            <a:endParaRPr lang="en-GB" sz="2400" dirty="0" smtClean="0"/>
          </a:p>
          <a:p>
            <a:r>
              <a:rPr lang="en-GB" sz="2400" dirty="0" smtClean="0"/>
              <a:t>Is that the CPT extension of SDT also creates a ‘bias’ </a:t>
            </a:r>
            <a:br>
              <a:rPr lang="en-GB" sz="2400" dirty="0" smtClean="0"/>
            </a:br>
            <a:r>
              <a:rPr lang="en-GB" sz="2400" dirty="0" smtClean="0"/>
              <a:t>relative to the benchmark calculated under risk neutrality, </a:t>
            </a:r>
            <a:br>
              <a:rPr lang="en-GB" sz="2400" dirty="0" smtClean="0"/>
            </a:br>
            <a:r>
              <a:rPr lang="en-GB" sz="2400" dirty="0" smtClean="0"/>
              <a:t>which is consistent (in directionality) with the experimental </a:t>
            </a:r>
            <a:br>
              <a:rPr lang="en-GB" sz="2400" dirty="0" smtClean="0"/>
            </a:br>
            <a:r>
              <a:rPr lang="en-GB" sz="2400" dirty="0" smtClean="0"/>
              <a:t>psychology sense of conservative </a:t>
            </a:r>
            <a:r>
              <a:rPr lang="en-GB" sz="2400" dirty="0" err="1" smtClean="0"/>
              <a:t>cutoff</a:t>
            </a:r>
            <a:r>
              <a:rPr lang="en-GB" sz="2400" dirty="0" smtClean="0"/>
              <a:t> placement. </a:t>
            </a:r>
            <a:endParaRPr lang="en-GB" sz="2400" dirty="0"/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13" y="2106613"/>
            <a:ext cx="528637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916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404664"/>
            <a:ext cx="8472191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CPT extension of SDT with neo-additive </a:t>
            </a:r>
            <a:r>
              <a:rPr lang="en-GB" sz="2400" b="1" dirty="0" err="1" smtClean="0"/>
              <a:t>pwf</a:t>
            </a:r>
            <a:endParaRPr lang="en-GB" sz="2400" b="1" dirty="0" smtClean="0"/>
          </a:p>
          <a:p>
            <a:endParaRPr lang="en-GB" sz="2400" dirty="0" smtClean="0"/>
          </a:p>
          <a:p>
            <a:r>
              <a:rPr lang="en-GB" sz="2400" dirty="0" smtClean="0"/>
              <a:t>Consider the piece-wise linear  </a:t>
            </a:r>
            <a:r>
              <a:rPr lang="en-GB" sz="2400" i="1" dirty="0" smtClean="0"/>
              <a:t>neo-additive</a:t>
            </a:r>
            <a:r>
              <a:rPr lang="en-GB" sz="2400" dirty="0" smtClean="0"/>
              <a:t> </a:t>
            </a:r>
            <a:r>
              <a:rPr lang="en-GB" sz="2400" dirty="0" err="1" smtClean="0"/>
              <a:t>pwf</a:t>
            </a:r>
            <a:endParaRPr lang="en-GB" sz="2400" dirty="0" smtClean="0"/>
          </a:p>
          <a:p>
            <a:endParaRPr lang="en-GB" sz="2400" dirty="0"/>
          </a:p>
          <a:p>
            <a:endParaRPr lang="en-GB" sz="2400" dirty="0" smtClean="0"/>
          </a:p>
          <a:p>
            <a:endParaRPr lang="en-GB" sz="2400" dirty="0"/>
          </a:p>
          <a:p>
            <a:endParaRPr lang="en-GB" sz="2400" dirty="0" smtClean="0"/>
          </a:p>
          <a:p>
            <a:endParaRPr lang="en-GB" sz="2400" dirty="0"/>
          </a:p>
          <a:p>
            <a:r>
              <a:rPr lang="en-GB" sz="2400" dirty="0" smtClean="0"/>
              <a:t>“among the most promising candidates regarding the optimal</a:t>
            </a:r>
            <a:br>
              <a:rPr lang="en-GB" sz="2400" dirty="0" smtClean="0"/>
            </a:br>
            <a:r>
              <a:rPr lang="en-GB" sz="2400" dirty="0" err="1" smtClean="0"/>
              <a:t>tradeoff</a:t>
            </a:r>
            <a:r>
              <a:rPr lang="en-GB" sz="2400" dirty="0" smtClean="0"/>
              <a:t> of parsimony and fit” (</a:t>
            </a:r>
            <a:r>
              <a:rPr lang="en-GB" sz="2400" dirty="0" err="1" smtClean="0"/>
              <a:t>Wakker</a:t>
            </a:r>
            <a:r>
              <a:rPr lang="en-GB" sz="2400" dirty="0" smtClean="0"/>
              <a:t>, 2010). </a:t>
            </a:r>
          </a:p>
          <a:p>
            <a:endParaRPr lang="en-GB" sz="2400" dirty="0"/>
          </a:p>
          <a:p>
            <a:r>
              <a:rPr lang="en-GB" sz="2400" dirty="0" smtClean="0"/>
              <a:t>Captures the </a:t>
            </a:r>
            <a:r>
              <a:rPr lang="en-GB" sz="2400" i="1" dirty="0" smtClean="0"/>
              <a:t>possibility effect</a:t>
            </a:r>
            <a:r>
              <a:rPr lang="en-GB" sz="2400" dirty="0" smtClean="0"/>
              <a:t>, the </a:t>
            </a:r>
            <a:r>
              <a:rPr lang="en-GB" sz="2400" i="1" dirty="0" smtClean="0"/>
              <a:t>certainty effect</a:t>
            </a:r>
            <a:r>
              <a:rPr lang="en-GB" sz="2400" dirty="0" smtClean="0"/>
              <a:t>, the </a:t>
            </a:r>
            <a:br>
              <a:rPr lang="en-GB" sz="2400" dirty="0" smtClean="0"/>
            </a:br>
            <a:r>
              <a:rPr lang="en-GB" sz="2400" i="1" dirty="0" smtClean="0"/>
              <a:t>overweighting of small probabilities</a:t>
            </a:r>
            <a:r>
              <a:rPr lang="en-GB" sz="2400" dirty="0" smtClean="0"/>
              <a:t>, and </a:t>
            </a:r>
            <a:r>
              <a:rPr lang="en-GB" sz="2400" i="1" dirty="0" smtClean="0"/>
              <a:t>the underweighting</a:t>
            </a:r>
            <a:br>
              <a:rPr lang="en-GB" sz="2400" i="1" dirty="0" smtClean="0"/>
            </a:br>
            <a:r>
              <a:rPr lang="en-GB" sz="2400" i="1" dirty="0" smtClean="0"/>
              <a:t>of large </a:t>
            </a:r>
            <a:r>
              <a:rPr lang="en-GB" sz="2400" i="1" dirty="0" err="1" smtClean="0"/>
              <a:t>probabililties</a:t>
            </a:r>
            <a:r>
              <a:rPr lang="en-GB" sz="2400" i="1" dirty="0" smtClean="0"/>
              <a:t>.</a:t>
            </a:r>
            <a:endParaRPr lang="en-GB" sz="24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44824"/>
            <a:ext cx="8305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7176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404664"/>
            <a:ext cx="660629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CPT extension of SDT with neo-additive </a:t>
            </a:r>
            <a:r>
              <a:rPr lang="en-GB" sz="2400" b="1" dirty="0" err="1" smtClean="0"/>
              <a:t>pwf</a:t>
            </a:r>
            <a:endParaRPr lang="en-GB" sz="2400" b="1" dirty="0" smtClean="0"/>
          </a:p>
          <a:p>
            <a:endParaRPr lang="en-GB" sz="2400" dirty="0" smtClean="0"/>
          </a:p>
          <a:p>
            <a:endParaRPr lang="en-GB" sz="2400" dirty="0"/>
          </a:p>
          <a:p>
            <a:endParaRPr lang="en-GB" sz="2400" dirty="0" smtClean="0"/>
          </a:p>
          <a:p>
            <a:endParaRPr lang="en-GB" sz="2400" dirty="0"/>
          </a:p>
          <a:p>
            <a:endParaRPr lang="en-GB" sz="2400" dirty="0" smtClean="0"/>
          </a:p>
          <a:p>
            <a:endParaRPr lang="en-GB" sz="2400" dirty="0"/>
          </a:p>
          <a:p>
            <a:endParaRPr lang="en-GB" sz="2400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382" y="1118568"/>
            <a:ext cx="6428994" cy="5766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939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404664"/>
            <a:ext cx="8529899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CPT extension of SDT with neo-additive </a:t>
            </a:r>
            <a:r>
              <a:rPr lang="en-GB" sz="2400" b="1" dirty="0" err="1" smtClean="0"/>
              <a:t>pwf</a:t>
            </a:r>
            <a:endParaRPr lang="en-GB" sz="2400" b="1" dirty="0" smtClean="0"/>
          </a:p>
          <a:p>
            <a:endParaRPr lang="en-GB" sz="2400" dirty="0" smtClean="0"/>
          </a:p>
          <a:p>
            <a:r>
              <a:rPr lang="en-GB" sz="2400" dirty="0" smtClean="0"/>
              <a:t>Solving for the slope of the </a:t>
            </a:r>
            <a:r>
              <a:rPr lang="en-GB" sz="2400" dirty="0" err="1" smtClean="0"/>
              <a:t>iso</a:t>
            </a:r>
            <a:r>
              <a:rPr lang="en-GB" sz="2400" dirty="0" smtClean="0"/>
              <a:t>-           contours in ROC space</a:t>
            </a:r>
          </a:p>
          <a:p>
            <a:endParaRPr lang="en-GB" sz="2400" dirty="0"/>
          </a:p>
          <a:p>
            <a:endParaRPr lang="en-GB" sz="2400" dirty="0" smtClean="0"/>
          </a:p>
          <a:p>
            <a:endParaRPr lang="en-GB" sz="2400" dirty="0"/>
          </a:p>
          <a:p>
            <a:endParaRPr lang="en-GB" sz="2400" dirty="0" smtClean="0"/>
          </a:p>
          <a:p>
            <a:endParaRPr lang="en-GB" sz="2400" dirty="0"/>
          </a:p>
          <a:p>
            <a:r>
              <a:rPr lang="en-GB" sz="2400" dirty="0" smtClean="0"/>
              <a:t>The </a:t>
            </a:r>
            <a:r>
              <a:rPr lang="en-GB" sz="2400" dirty="0" err="1" smtClean="0"/>
              <a:t>iso</a:t>
            </a:r>
            <a:r>
              <a:rPr lang="en-GB" sz="2400" dirty="0" smtClean="0"/>
              <a:t>-          contours are </a:t>
            </a:r>
            <a:r>
              <a:rPr lang="en-GB" sz="2400" dirty="0" err="1" smtClean="0"/>
              <a:t>staight</a:t>
            </a:r>
            <a:r>
              <a:rPr lang="en-GB" sz="2400" dirty="0" smtClean="0"/>
              <a:t> lines, just as in classical</a:t>
            </a:r>
            <a:br>
              <a:rPr lang="en-GB" sz="2400" dirty="0" smtClean="0"/>
            </a:br>
            <a:r>
              <a:rPr lang="en-GB" sz="2400" dirty="0" smtClean="0"/>
              <a:t>SDT.</a:t>
            </a:r>
          </a:p>
          <a:p>
            <a:endParaRPr lang="en-GB" sz="2400" dirty="0"/>
          </a:p>
          <a:p>
            <a:r>
              <a:rPr lang="en-GB" sz="2400" dirty="0" smtClean="0"/>
              <a:t>This ensures uniqueness of the optimal </a:t>
            </a:r>
            <a:r>
              <a:rPr lang="en-GB" sz="2400" dirty="0" err="1" smtClean="0"/>
              <a:t>cutoff</a:t>
            </a:r>
            <a:r>
              <a:rPr lang="en-GB" sz="2400" dirty="0" smtClean="0"/>
              <a:t> threshold.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456000"/>
            <a:ext cx="8382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268760"/>
            <a:ext cx="8382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163" y="1988840"/>
            <a:ext cx="5019675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986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404664"/>
            <a:ext cx="7993150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CPT-SDT with psychology of deception</a:t>
            </a:r>
          </a:p>
          <a:p>
            <a:endParaRPr lang="en-GB" sz="2400" dirty="0" smtClean="0"/>
          </a:p>
          <a:p>
            <a:r>
              <a:rPr lang="en-GB" sz="2400" dirty="0" smtClean="0"/>
              <a:t>Successful deception deploys:</a:t>
            </a:r>
          </a:p>
          <a:p>
            <a:r>
              <a:rPr lang="en-GB" sz="2400" dirty="0"/>
              <a:t>	</a:t>
            </a:r>
            <a:r>
              <a:rPr lang="en-GB" sz="2400" dirty="0" smtClean="0"/>
              <a:t>-peripheral-route persuasion</a:t>
            </a:r>
          </a:p>
          <a:p>
            <a:r>
              <a:rPr lang="en-GB" sz="2400" dirty="0"/>
              <a:t>	</a:t>
            </a:r>
            <a:r>
              <a:rPr lang="en-GB" sz="2400" dirty="0" smtClean="0"/>
              <a:t>-visceral emotions</a:t>
            </a:r>
          </a:p>
          <a:p>
            <a:r>
              <a:rPr lang="en-GB" sz="2400" dirty="0"/>
              <a:t>	</a:t>
            </a:r>
            <a:r>
              <a:rPr lang="en-GB" sz="2400" dirty="0" smtClean="0"/>
              <a:t>-urgency</a:t>
            </a:r>
          </a:p>
          <a:p>
            <a:r>
              <a:rPr lang="en-GB" sz="2400" dirty="0"/>
              <a:t>	</a:t>
            </a:r>
            <a:r>
              <a:rPr lang="en-GB" sz="2400" dirty="0" smtClean="0"/>
              <a:t>-contextual cues</a:t>
            </a:r>
          </a:p>
          <a:p>
            <a:endParaRPr lang="en-GB" sz="2400" dirty="0"/>
          </a:p>
          <a:p>
            <a:r>
              <a:rPr lang="en-GB" sz="2400" dirty="0" smtClean="0"/>
              <a:t>The deception-perpetrator’s skill             and effort           .</a:t>
            </a:r>
          </a:p>
          <a:p>
            <a:endParaRPr lang="en-GB" sz="2400" dirty="0"/>
          </a:p>
          <a:p>
            <a:r>
              <a:rPr lang="en-GB" sz="2400" dirty="0" smtClean="0"/>
              <a:t>Mark </a:t>
            </a:r>
            <a:r>
              <a:rPr lang="en-GB" sz="2400" i="1" dirty="0" smtClean="0"/>
              <a:t>i</a:t>
            </a:r>
            <a:r>
              <a:rPr lang="en-GB" sz="2400" dirty="0" smtClean="0"/>
              <a:t>’s ploy-specific discriminability at time </a:t>
            </a:r>
            <a:r>
              <a:rPr lang="en-GB" sz="2400" i="1" dirty="0" smtClean="0"/>
              <a:t>t</a:t>
            </a:r>
            <a:r>
              <a:rPr lang="en-GB" sz="2400" dirty="0" smtClean="0"/>
              <a:t>: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421757"/>
            <a:ext cx="89535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3450332"/>
            <a:ext cx="80962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238" y="4725144"/>
            <a:ext cx="15335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050" y="5407496"/>
            <a:ext cx="37719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140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404664"/>
            <a:ext cx="8668592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CPT-SDT comparative statics</a:t>
            </a:r>
          </a:p>
          <a:p>
            <a:endParaRPr lang="en-GB" sz="2400" dirty="0" smtClean="0"/>
          </a:p>
          <a:p>
            <a:r>
              <a:rPr lang="en-GB" sz="2400" dirty="0" smtClean="0"/>
              <a:t>The difference between classical SDT and CPT-SDT optimal</a:t>
            </a:r>
            <a:br>
              <a:rPr lang="en-GB" sz="2400" dirty="0" smtClean="0"/>
            </a:br>
            <a:r>
              <a:rPr lang="en-GB" sz="2400" dirty="0" smtClean="0"/>
              <a:t>trade-offs entails that the bias of incorrectly assuming </a:t>
            </a:r>
            <a:br>
              <a:rPr lang="en-GB" sz="2400" dirty="0" smtClean="0"/>
            </a:br>
            <a:r>
              <a:rPr lang="en-GB" sz="2400" dirty="0" smtClean="0"/>
              <a:t>normative rationality is </a:t>
            </a:r>
            <a:r>
              <a:rPr lang="en-GB" sz="2400" u="sng" dirty="0" smtClean="0"/>
              <a:t>larger</a:t>
            </a:r>
            <a:r>
              <a:rPr lang="en-GB" sz="2400" dirty="0" smtClean="0"/>
              <a:t> for agents with a lower </a:t>
            </a:r>
            <a:r>
              <a:rPr lang="en-GB" sz="2400" i="1" dirty="0" smtClean="0"/>
              <a:t>d’</a:t>
            </a:r>
            <a:r>
              <a:rPr lang="en-GB" sz="2400" dirty="0" smtClean="0"/>
              <a:t>, i.e.</a:t>
            </a:r>
            <a:br>
              <a:rPr lang="en-GB" sz="2400" dirty="0" smtClean="0"/>
            </a:br>
            <a:r>
              <a:rPr lang="en-GB" sz="2400" dirty="0" smtClean="0"/>
              <a:t>a lower ROC curvature and AUC. </a:t>
            </a:r>
          </a:p>
          <a:p>
            <a:endParaRPr lang="en-GB" sz="2400" dirty="0"/>
          </a:p>
          <a:p>
            <a:r>
              <a:rPr lang="en-GB" sz="2400" dirty="0" smtClean="0"/>
              <a:t>CPT-SDT shifts the optimal </a:t>
            </a:r>
            <a:r>
              <a:rPr lang="en-GB" sz="2400" dirty="0" err="1" smtClean="0"/>
              <a:t>cutoff</a:t>
            </a:r>
            <a:r>
              <a:rPr lang="en-GB" sz="2400" dirty="0" smtClean="0"/>
              <a:t> and the optimal operating</a:t>
            </a:r>
            <a:br>
              <a:rPr lang="en-GB" sz="2400" dirty="0" smtClean="0"/>
            </a:br>
            <a:r>
              <a:rPr lang="en-GB" sz="2400" dirty="0" smtClean="0"/>
              <a:t>point </a:t>
            </a:r>
            <a:r>
              <a:rPr lang="en-GB" sz="2400" u="sng" dirty="0" smtClean="0"/>
              <a:t>more</a:t>
            </a:r>
            <a:r>
              <a:rPr lang="en-GB" sz="2400" dirty="0" smtClean="0"/>
              <a:t> for agents with a lower ROC curvature and AUC.</a:t>
            </a:r>
          </a:p>
          <a:p>
            <a:endParaRPr lang="en-GB" sz="2400" dirty="0"/>
          </a:p>
          <a:p>
            <a:r>
              <a:rPr lang="en-GB" sz="2400" dirty="0" smtClean="0"/>
              <a:t>The psychology of deception </a:t>
            </a:r>
            <a:r>
              <a:rPr lang="en-GB" sz="2400" u="sng" dirty="0" smtClean="0"/>
              <a:t>magnifies</a:t>
            </a:r>
            <a:r>
              <a:rPr lang="en-GB" sz="2400" dirty="0" smtClean="0"/>
              <a:t> the effect of be-</a:t>
            </a:r>
          </a:p>
          <a:p>
            <a:r>
              <a:rPr lang="en-GB" sz="2400" dirty="0" err="1" smtClean="0"/>
              <a:t>havioral</a:t>
            </a:r>
            <a:r>
              <a:rPr lang="en-GB" sz="2400" dirty="0" smtClean="0"/>
              <a:t> decision making under risk and uncertainty. </a:t>
            </a:r>
          </a:p>
        </p:txBody>
      </p:sp>
    </p:spTree>
    <p:extLst>
      <p:ext uri="{BB962C8B-B14F-4D97-AF65-F5344CB8AC3E}">
        <p14:creationId xmlns:p14="http://schemas.microsoft.com/office/powerpoint/2010/main" val="226832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404664"/>
            <a:ext cx="7748468" cy="67403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C</a:t>
            </a:r>
            <a:r>
              <a:rPr lang="en-GB" sz="2400" b="1" dirty="0" smtClean="0"/>
              <a:t>omparative simulation results</a:t>
            </a:r>
          </a:p>
          <a:p>
            <a:endParaRPr lang="en-GB" sz="2400" dirty="0" smtClean="0"/>
          </a:p>
          <a:p>
            <a:r>
              <a:rPr lang="en-GB" sz="2400" i="1" dirty="0" smtClean="0"/>
              <a:t>Are the individual-level </a:t>
            </a:r>
            <a:r>
              <a:rPr lang="en-GB" sz="2400" i="1" dirty="0" err="1" smtClean="0"/>
              <a:t>behavioral</a:t>
            </a:r>
            <a:r>
              <a:rPr lang="en-GB" sz="2400" i="1" dirty="0" smtClean="0"/>
              <a:t> effects quantitatively </a:t>
            </a:r>
            <a:br>
              <a:rPr lang="en-GB" sz="2400" i="1" dirty="0" smtClean="0"/>
            </a:br>
            <a:r>
              <a:rPr lang="en-GB" sz="2400" i="1" dirty="0" smtClean="0"/>
              <a:t>consequential at the level of the whole network? </a:t>
            </a:r>
            <a:endParaRPr lang="en-GB" sz="2400" i="1" dirty="0"/>
          </a:p>
          <a:p>
            <a:endParaRPr lang="en-GB" sz="2400" dirty="0" smtClean="0"/>
          </a:p>
          <a:p>
            <a:r>
              <a:rPr lang="en-GB" sz="2000" dirty="0" smtClean="0"/>
              <a:t>	M1	Classical SDT model</a:t>
            </a:r>
          </a:p>
          <a:p>
            <a:r>
              <a:rPr lang="en-GB" sz="2000" dirty="0" smtClean="0"/>
              <a:t>	M2	CPT-SDT model</a:t>
            </a:r>
          </a:p>
          <a:p>
            <a:r>
              <a:rPr lang="en-GB" sz="2000" dirty="0" smtClean="0"/>
              <a:t>	M3	CPT-SDT with psych of deception, </a:t>
            </a:r>
          </a:p>
          <a:p>
            <a:endParaRPr lang="en-GB" sz="2400" dirty="0"/>
          </a:p>
          <a:p>
            <a:r>
              <a:rPr lang="en-GB" sz="2400" dirty="0" smtClean="0"/>
              <a:t>We simulate (ABM, </a:t>
            </a:r>
            <a:r>
              <a:rPr lang="en-GB" sz="2400" dirty="0" err="1" smtClean="0"/>
              <a:t>NetLogo</a:t>
            </a:r>
            <a:r>
              <a:rPr lang="en-GB" sz="2400" dirty="0" smtClean="0"/>
              <a:t>) a 3-week spear-phishing </a:t>
            </a:r>
            <a:br>
              <a:rPr lang="en-GB" sz="2400" dirty="0" smtClean="0"/>
            </a:br>
            <a:r>
              <a:rPr lang="en-GB" sz="2400" dirty="0" smtClean="0"/>
              <a:t>attack on an organization with 100 users. </a:t>
            </a:r>
          </a:p>
          <a:p>
            <a:endParaRPr lang="en-GB" sz="2400" dirty="0"/>
          </a:p>
          <a:p>
            <a:r>
              <a:rPr lang="en-GB" sz="2400" dirty="0" smtClean="0"/>
              <a:t>Each user receives 250 emails per working week. </a:t>
            </a:r>
          </a:p>
          <a:p>
            <a:endParaRPr lang="en-GB" sz="2400" dirty="0"/>
          </a:p>
          <a:p>
            <a:r>
              <a:rPr lang="en-GB" sz="2400" dirty="0" smtClean="0"/>
              <a:t>1/250=0.004 of emails are malicious.</a:t>
            </a:r>
          </a:p>
          <a:p>
            <a:endParaRPr lang="en-GB" sz="2400" dirty="0"/>
          </a:p>
          <a:p>
            <a:r>
              <a:rPr lang="en-GB" sz="2400" dirty="0" smtClean="0"/>
              <a:t>During an attack, a user may be fooled at most once. </a:t>
            </a:r>
            <a:br>
              <a:rPr lang="en-GB" sz="2400" dirty="0" smtClean="0"/>
            </a:br>
            <a:r>
              <a:rPr lang="en-GB" sz="2400" dirty="0" smtClean="0"/>
              <a:t>The users </a:t>
            </a:r>
            <a:r>
              <a:rPr lang="en-GB" sz="2400" i="1" dirty="0" smtClean="0"/>
              <a:t>learn </a:t>
            </a:r>
            <a:r>
              <a:rPr lang="en-GB" sz="2400" dirty="0" smtClean="0"/>
              <a:t>from their mistakes. </a:t>
            </a:r>
          </a:p>
        </p:txBody>
      </p:sp>
    </p:spTree>
    <p:extLst>
      <p:ext uri="{BB962C8B-B14F-4D97-AF65-F5344CB8AC3E}">
        <p14:creationId xmlns:p14="http://schemas.microsoft.com/office/powerpoint/2010/main" val="498333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404664"/>
            <a:ext cx="7754046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C</a:t>
            </a:r>
            <a:r>
              <a:rPr lang="en-GB" sz="2400" b="1" dirty="0" smtClean="0"/>
              <a:t>omparative simulation results</a:t>
            </a:r>
          </a:p>
          <a:p>
            <a:endParaRPr lang="en-GB" sz="2400" dirty="0" smtClean="0"/>
          </a:p>
          <a:p>
            <a:r>
              <a:rPr lang="en-GB" sz="2400" i="1" dirty="0" smtClean="0"/>
              <a:t>Are the individual-level </a:t>
            </a:r>
            <a:r>
              <a:rPr lang="en-GB" sz="2400" i="1" dirty="0" err="1" smtClean="0"/>
              <a:t>behavioral</a:t>
            </a:r>
            <a:r>
              <a:rPr lang="en-GB" sz="2400" i="1" dirty="0" smtClean="0"/>
              <a:t> effects quantitatively </a:t>
            </a:r>
            <a:br>
              <a:rPr lang="en-GB" sz="2400" i="1" dirty="0" smtClean="0"/>
            </a:br>
            <a:r>
              <a:rPr lang="en-GB" sz="2400" i="1" dirty="0" smtClean="0"/>
              <a:t>consequential at the level of the whole network? </a:t>
            </a:r>
            <a:endParaRPr lang="en-GB" sz="2400" i="1" dirty="0"/>
          </a:p>
          <a:p>
            <a:endParaRPr lang="en-GB" sz="2400" dirty="0" smtClean="0"/>
          </a:p>
          <a:p>
            <a:r>
              <a:rPr lang="en-GB" sz="2000" dirty="0" smtClean="0"/>
              <a:t>	M1	Classical SDT model</a:t>
            </a:r>
            <a:br>
              <a:rPr lang="en-GB" sz="2000" dirty="0" smtClean="0"/>
            </a:br>
            <a:endParaRPr lang="en-GB" sz="2000" dirty="0" smtClean="0"/>
          </a:p>
          <a:p>
            <a:endParaRPr lang="en-GB" sz="2000" dirty="0" smtClean="0"/>
          </a:p>
          <a:p>
            <a:r>
              <a:rPr lang="en-GB" sz="2000" dirty="0" smtClean="0"/>
              <a:t>	M2	</a:t>
            </a:r>
            <a:r>
              <a:rPr lang="en-GB" sz="2000" dirty="0" smtClean="0"/>
              <a:t>CPT-SDT model</a:t>
            </a:r>
          </a:p>
          <a:p>
            <a:r>
              <a:rPr lang="en-GB" sz="2000" dirty="0"/>
              <a:t>	</a:t>
            </a:r>
            <a:r>
              <a:rPr lang="en-GB" sz="2000" dirty="0" smtClean="0"/>
              <a:t>	</a:t>
            </a:r>
            <a:endParaRPr lang="en-GB" sz="2000" dirty="0" smtClean="0"/>
          </a:p>
          <a:p>
            <a:endParaRPr lang="en-GB" sz="2000" dirty="0" smtClean="0"/>
          </a:p>
          <a:p>
            <a:r>
              <a:rPr lang="en-GB" sz="2000" dirty="0" smtClean="0"/>
              <a:t>	M3	CPT-SDT with psych of deception</a:t>
            </a:r>
          </a:p>
          <a:p>
            <a:r>
              <a:rPr lang="en-GB" sz="2000" dirty="0" smtClean="0"/>
              <a:t>	</a:t>
            </a:r>
            <a:r>
              <a:rPr lang="en-GB" sz="2000" dirty="0" smtClean="0"/>
              <a:t>	                                        with </a:t>
            </a:r>
            <a:r>
              <a:rPr lang="en-GB" sz="2000" dirty="0" smtClean="0"/>
              <a:t>probability</a:t>
            </a:r>
          </a:p>
          <a:p>
            <a:endParaRPr lang="en-GB" sz="2400" dirty="0"/>
          </a:p>
        </p:txBody>
      </p:sp>
      <p:pic>
        <p:nvPicPr>
          <p:cNvPr id="16" name="Picture 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99792" y="3505448"/>
            <a:ext cx="1140752" cy="30435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64000" y="2642910"/>
            <a:ext cx="2664377" cy="355425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89007" y="4417200"/>
            <a:ext cx="2685785" cy="354901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4446000"/>
            <a:ext cx="10155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31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404664"/>
            <a:ext cx="742703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C</a:t>
            </a:r>
            <a:r>
              <a:rPr lang="en-GB" sz="2400" b="1" dirty="0" smtClean="0"/>
              <a:t>omparative simulation results</a:t>
            </a:r>
          </a:p>
          <a:p>
            <a:endParaRPr lang="en-GB" sz="2400" dirty="0" smtClean="0"/>
          </a:p>
          <a:p>
            <a:r>
              <a:rPr lang="en-GB" sz="2400" dirty="0" smtClean="0"/>
              <a:t>Distribution of security breaches in 10,000 repetitions</a:t>
            </a:r>
            <a:endParaRPr lang="en-GB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263" y="1916832"/>
            <a:ext cx="3419475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429" y="5012407"/>
            <a:ext cx="433387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5589240"/>
            <a:ext cx="202882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21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404664"/>
            <a:ext cx="8263801" cy="58169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Outline</a:t>
            </a:r>
            <a:r>
              <a:rPr lang="en-GB" sz="2400" dirty="0" smtClean="0"/>
              <a:t> </a:t>
            </a:r>
          </a:p>
          <a:p>
            <a:endParaRPr lang="en-GB" sz="2400" i="1" dirty="0"/>
          </a:p>
          <a:p>
            <a:r>
              <a:rPr lang="en-GB" sz="2400" dirty="0" smtClean="0"/>
              <a:t>Classical SDT under normative rationality</a:t>
            </a:r>
          </a:p>
          <a:p>
            <a:endParaRPr lang="en-GB" sz="800" dirty="0" smtClean="0"/>
          </a:p>
          <a:p>
            <a:r>
              <a:rPr lang="en-GB" sz="2400" dirty="0" err="1" smtClean="0"/>
              <a:t>Behavioral</a:t>
            </a:r>
            <a:r>
              <a:rPr lang="en-GB" sz="2400" dirty="0" smtClean="0"/>
              <a:t> factors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From the decision-making literature: CPT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From the phishing &amp; deception literatures</a:t>
            </a:r>
          </a:p>
          <a:p>
            <a:endParaRPr lang="en-GB" sz="800" dirty="0" smtClean="0"/>
          </a:p>
          <a:p>
            <a:r>
              <a:rPr lang="en-GB" sz="2400" dirty="0" smtClean="0"/>
              <a:t>Re-derivation of optimal </a:t>
            </a:r>
            <a:r>
              <a:rPr lang="en-GB" sz="2400" dirty="0" err="1" smtClean="0"/>
              <a:t>cutoff</a:t>
            </a:r>
            <a:r>
              <a:rPr lang="en-GB" sz="2400" dirty="0" smtClean="0"/>
              <a:t> threshold under CPT-SDT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Using T&amp;K92 probability weighting function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Using neo-additive probability weighting function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Incorporating the psychology of deception</a:t>
            </a:r>
          </a:p>
          <a:p>
            <a:endParaRPr lang="en-GB" sz="800" dirty="0" smtClean="0"/>
          </a:p>
          <a:p>
            <a:r>
              <a:rPr lang="en-GB" sz="2400" dirty="0" smtClean="0"/>
              <a:t>Beyond comparative statics: comparative simulation results</a:t>
            </a:r>
          </a:p>
          <a:p>
            <a:endParaRPr lang="en-GB" sz="800" dirty="0"/>
          </a:p>
          <a:p>
            <a:r>
              <a:rPr lang="en-GB" sz="2400" dirty="0" smtClean="0"/>
              <a:t>Implications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Spam filtering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Education &amp; training</a:t>
            </a:r>
          </a:p>
          <a:p>
            <a:endParaRPr lang="en-GB" sz="800" dirty="0" smtClean="0"/>
          </a:p>
          <a:p>
            <a:r>
              <a:rPr lang="en-GB" sz="2400" dirty="0" smtClean="0"/>
              <a:t>End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88017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404664"/>
            <a:ext cx="742703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C</a:t>
            </a:r>
            <a:r>
              <a:rPr lang="en-GB" sz="2400" b="1" dirty="0" smtClean="0"/>
              <a:t>omparative simulation results</a:t>
            </a:r>
          </a:p>
          <a:p>
            <a:endParaRPr lang="en-GB" sz="2400" dirty="0" smtClean="0"/>
          </a:p>
          <a:p>
            <a:r>
              <a:rPr lang="en-GB" sz="2400" dirty="0" smtClean="0"/>
              <a:t>Distribution of security breaches in 10,000 repetitions</a:t>
            </a:r>
            <a:endParaRPr lang="en-GB" sz="2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" y="1878098"/>
            <a:ext cx="9167813" cy="4503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296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404664"/>
            <a:ext cx="742703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C</a:t>
            </a:r>
            <a:r>
              <a:rPr lang="en-GB" sz="2400" b="1" dirty="0" smtClean="0"/>
              <a:t>omparative simulation results</a:t>
            </a:r>
          </a:p>
          <a:p>
            <a:endParaRPr lang="en-GB" sz="2400" dirty="0" smtClean="0"/>
          </a:p>
          <a:p>
            <a:r>
              <a:rPr lang="en-GB" sz="2400" dirty="0" smtClean="0"/>
              <a:t>Distribution of security breaches in 10,000 repetitions</a:t>
            </a:r>
            <a:endParaRPr lang="en-GB" sz="24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" y="2325984"/>
            <a:ext cx="9111234" cy="261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8479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404664"/>
            <a:ext cx="742703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C</a:t>
            </a:r>
            <a:r>
              <a:rPr lang="en-GB" sz="2400" b="1" dirty="0" smtClean="0"/>
              <a:t>omparative simulation results</a:t>
            </a:r>
          </a:p>
          <a:p>
            <a:endParaRPr lang="en-GB" sz="2400" dirty="0" smtClean="0"/>
          </a:p>
          <a:p>
            <a:r>
              <a:rPr lang="en-GB" sz="2400" dirty="0" smtClean="0"/>
              <a:t>Distribution of security breaches in 10,000 repetitions</a:t>
            </a:r>
            <a:endParaRPr lang="en-GB" sz="24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" y="1108662"/>
            <a:ext cx="9121140" cy="5776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547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404664"/>
            <a:ext cx="742703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C</a:t>
            </a:r>
            <a:r>
              <a:rPr lang="en-GB" sz="2400" b="1" dirty="0" smtClean="0"/>
              <a:t>omparative simulation results</a:t>
            </a:r>
          </a:p>
          <a:p>
            <a:endParaRPr lang="en-GB" sz="2400" dirty="0" smtClean="0"/>
          </a:p>
          <a:p>
            <a:r>
              <a:rPr lang="en-GB" sz="2400" dirty="0" smtClean="0"/>
              <a:t>Distribution of security breaches in 10,000 repetitions</a:t>
            </a:r>
            <a:endParaRPr lang="en-GB" sz="24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" y="2348880"/>
            <a:ext cx="9137142" cy="269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858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404664"/>
            <a:ext cx="47676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C</a:t>
            </a:r>
            <a:r>
              <a:rPr lang="en-GB" sz="2400" b="1" dirty="0" smtClean="0"/>
              <a:t>omparative simulation results</a:t>
            </a:r>
          </a:p>
          <a:p>
            <a:endParaRPr lang="en-GB" sz="2400" dirty="0" smtClean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481" y="1043130"/>
            <a:ext cx="5693855" cy="5842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180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404664"/>
            <a:ext cx="47676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C</a:t>
            </a:r>
            <a:r>
              <a:rPr lang="en-GB" sz="2400" b="1" dirty="0" smtClean="0"/>
              <a:t>omparative simulation results</a:t>
            </a:r>
          </a:p>
          <a:p>
            <a:endParaRPr lang="en-GB" sz="2400" dirty="0" smtClean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000" y="1268760"/>
            <a:ext cx="6309360" cy="527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666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404664"/>
            <a:ext cx="47676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C</a:t>
            </a:r>
            <a:r>
              <a:rPr lang="en-GB" sz="2400" b="1" dirty="0" smtClean="0"/>
              <a:t>omparative simulation results</a:t>
            </a:r>
          </a:p>
          <a:p>
            <a:endParaRPr lang="en-GB" sz="2400" dirty="0" smtClean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" y="1490437"/>
            <a:ext cx="9123236" cy="4458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885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404664"/>
            <a:ext cx="6037230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Implications for education and training</a:t>
            </a:r>
          </a:p>
          <a:p>
            <a:endParaRPr lang="en-GB" sz="2400" dirty="0" smtClean="0"/>
          </a:p>
          <a:p>
            <a:r>
              <a:rPr lang="en-GB" sz="2400" dirty="0" smtClean="0"/>
              <a:t>Target: </a:t>
            </a:r>
          </a:p>
          <a:p>
            <a:endParaRPr lang="en-GB" sz="2400" dirty="0"/>
          </a:p>
          <a:p>
            <a:r>
              <a:rPr lang="en-GB" sz="2400" dirty="0" smtClean="0"/>
              <a:t>		discriminability</a:t>
            </a:r>
            <a:endParaRPr lang="en-GB" sz="2400" i="1" dirty="0" smtClean="0"/>
          </a:p>
          <a:p>
            <a:r>
              <a:rPr lang="en-GB" sz="2400" dirty="0"/>
              <a:t>	</a:t>
            </a:r>
            <a:r>
              <a:rPr lang="en-GB" sz="2400" dirty="0" smtClean="0"/>
              <a:t>	prior probability </a:t>
            </a:r>
            <a:endParaRPr lang="en-GB" sz="2400" i="1" dirty="0" smtClean="0"/>
          </a:p>
          <a:p>
            <a:r>
              <a:rPr lang="en-GB" sz="2400" dirty="0"/>
              <a:t>	</a:t>
            </a:r>
            <a:r>
              <a:rPr lang="en-GB" sz="2400" dirty="0" smtClean="0"/>
              <a:t>	susceptibility to deception </a:t>
            </a:r>
          </a:p>
          <a:p>
            <a:endParaRPr lang="en-GB" sz="2400" dirty="0"/>
          </a:p>
          <a:p>
            <a:r>
              <a:rPr lang="en-GB" sz="2400" dirty="0" smtClean="0"/>
              <a:t>Note: </a:t>
            </a:r>
          </a:p>
          <a:p>
            <a:r>
              <a:rPr lang="en-GB" sz="2400" dirty="0"/>
              <a:t>	</a:t>
            </a:r>
            <a:r>
              <a:rPr lang="en-GB" sz="2400" dirty="0" smtClean="0"/>
              <a:t>	good spam filtering lowers </a:t>
            </a:r>
            <a:r>
              <a:rPr lang="en-GB" sz="2400" i="1" dirty="0" smtClean="0"/>
              <a:t>p</a:t>
            </a:r>
            <a:r>
              <a:rPr lang="en-GB" sz="2400" dirty="0" smtClean="0"/>
              <a:t> !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93921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404664"/>
            <a:ext cx="856599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Conclusion</a:t>
            </a:r>
          </a:p>
          <a:p>
            <a:endParaRPr lang="en-GB" sz="2400" dirty="0" smtClean="0"/>
          </a:p>
          <a:p>
            <a:r>
              <a:rPr lang="en-GB" sz="2400" dirty="0" smtClean="0"/>
              <a:t>Individual-level </a:t>
            </a:r>
            <a:r>
              <a:rPr lang="en-GB" sz="2400" dirty="0" err="1" smtClean="0"/>
              <a:t>behavioral</a:t>
            </a:r>
            <a:r>
              <a:rPr lang="en-GB" sz="2400" dirty="0" smtClean="0"/>
              <a:t> effects matter for system-level risk!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4060"/>
            <a:ext cx="8763095" cy="5261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883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404664"/>
            <a:ext cx="786785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Classical SDT </a:t>
            </a:r>
          </a:p>
          <a:p>
            <a:endParaRPr lang="en-GB" sz="2400" dirty="0" smtClean="0"/>
          </a:p>
          <a:p>
            <a:r>
              <a:rPr lang="en-GB" sz="2400" dirty="0" smtClean="0"/>
              <a:t>Elements: </a:t>
            </a:r>
          </a:p>
          <a:p>
            <a:r>
              <a:rPr lang="en-GB" sz="2400" dirty="0"/>
              <a:t>	</a:t>
            </a:r>
            <a:r>
              <a:rPr lang="en-GB" sz="2400" dirty="0" smtClean="0"/>
              <a:t>- a ‘score’ variable                , </a:t>
            </a:r>
          </a:p>
          <a:p>
            <a:r>
              <a:rPr lang="en-GB" sz="2400" dirty="0"/>
              <a:t>	</a:t>
            </a:r>
            <a:r>
              <a:rPr lang="en-GB" sz="2400" dirty="0" smtClean="0"/>
              <a:t>- known distributions of the score under      and </a:t>
            </a:r>
          </a:p>
          <a:p>
            <a:r>
              <a:rPr lang="en-GB" sz="2400" dirty="0" smtClean="0"/>
              <a:t>	- as the </a:t>
            </a:r>
            <a:r>
              <a:rPr lang="en-GB" sz="2400" dirty="0" err="1" smtClean="0"/>
              <a:t>cutoff</a:t>
            </a:r>
            <a:r>
              <a:rPr lang="en-GB" sz="2400" dirty="0" smtClean="0"/>
              <a:t> threshold    is varied, </a:t>
            </a:r>
            <a:r>
              <a:rPr lang="en-GB" sz="2400" dirty="0"/>
              <a:t>traces out the</a:t>
            </a:r>
          </a:p>
          <a:p>
            <a:r>
              <a:rPr lang="en-GB" sz="2400" dirty="0"/>
              <a:t>	  Receiver Operating Characteristics (ROC) curve</a:t>
            </a:r>
          </a:p>
          <a:p>
            <a:endParaRPr lang="en-GB" sz="2400" dirty="0"/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8444" y="1988840"/>
            <a:ext cx="253876" cy="254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45080" y="1988840"/>
            <a:ext cx="431376" cy="253875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017" y="1628775"/>
            <a:ext cx="1081087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938" y="1620000"/>
            <a:ext cx="230346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8"/>
          <p:cNvSpPr/>
          <p:nvPr/>
        </p:nvSpPr>
        <p:spPr>
          <a:xfrm>
            <a:off x="6012160" y="1628776"/>
            <a:ext cx="108012" cy="12699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17029" y="2348880"/>
            <a:ext cx="228375" cy="253874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1398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974725"/>
            <a:ext cx="5256213" cy="420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4787900" y="5846763"/>
            <a:ext cx="2797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FP%</a:t>
            </a:r>
            <a:r>
              <a:rPr lang="en-GB" altLang="en-US" sz="24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+ TN% = 100%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395288" y="2703513"/>
            <a:ext cx="2797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FN% + </a:t>
            </a:r>
            <a:r>
              <a:rPr lang="en-GB" altLang="en-US" sz="240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TP%</a:t>
            </a:r>
            <a:r>
              <a:rPr lang="en-GB" altLang="en-US" sz="24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= 100%</a:t>
            </a:r>
          </a:p>
        </p:txBody>
      </p:sp>
      <p:sp>
        <p:nvSpPr>
          <p:cNvPr id="7173" name="Line 5"/>
          <p:cNvSpPr>
            <a:spLocks noChangeShapeType="1"/>
          </p:cNvSpPr>
          <p:nvPr/>
        </p:nvSpPr>
        <p:spPr bwMode="auto">
          <a:xfrm>
            <a:off x="3851275" y="2632075"/>
            <a:ext cx="0" cy="71438"/>
          </a:xfrm>
          <a:prstGeom prst="line">
            <a:avLst/>
          </a:prstGeom>
          <a:noFill/>
          <a:ln w="127000">
            <a:solidFill>
              <a:schemeClr val="bg1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7174" name="Line 6"/>
          <p:cNvSpPr>
            <a:spLocks noChangeShapeType="1"/>
          </p:cNvSpPr>
          <p:nvPr/>
        </p:nvSpPr>
        <p:spPr bwMode="auto">
          <a:xfrm>
            <a:off x="3851275" y="2919413"/>
            <a:ext cx="0" cy="71437"/>
          </a:xfrm>
          <a:prstGeom prst="line">
            <a:avLst/>
          </a:prstGeom>
          <a:noFill/>
          <a:ln w="127000">
            <a:solidFill>
              <a:schemeClr val="bg1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7175" name="Line 7"/>
          <p:cNvSpPr>
            <a:spLocks noChangeShapeType="1"/>
          </p:cNvSpPr>
          <p:nvPr/>
        </p:nvSpPr>
        <p:spPr bwMode="auto">
          <a:xfrm>
            <a:off x="3779838" y="3206750"/>
            <a:ext cx="0" cy="71438"/>
          </a:xfrm>
          <a:prstGeom prst="line">
            <a:avLst/>
          </a:prstGeom>
          <a:noFill/>
          <a:ln w="127000">
            <a:solidFill>
              <a:schemeClr val="bg1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395288" y="5872163"/>
            <a:ext cx="27574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smtClean="0">
                <a:solidFill>
                  <a:srgbClr val="808080"/>
                </a:solidFill>
                <a:latin typeface="Times New Roman" pitchFamily="18" charset="0"/>
                <a:cs typeface="Times New Roman" pitchFamily="18" charset="0"/>
              </a:rPr>
              <a:t>‘rate’; ‘frequency’; ‘likelihood’</a:t>
            </a: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441325" y="3279775"/>
            <a:ext cx="1393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n-US" sz="1800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GB" altLang="en-US" sz="18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GB" altLang="en-US" sz="180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(1–</a:t>
            </a:r>
            <a:r>
              <a:rPr lang="el-GR" altLang="en-US" sz="1800" i="1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GB" altLang="en-US" sz="180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GB" altLang="en-US" sz="18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= 1</a:t>
            </a:r>
            <a:endParaRPr lang="el-GR" altLang="en-US" sz="180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4821238" y="6375400"/>
            <a:ext cx="1406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n-US" sz="1800" i="1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GB" altLang="en-US" sz="18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+ (1–</a:t>
            </a:r>
            <a:r>
              <a:rPr lang="el-GR" altLang="en-US" sz="1800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GB" altLang="en-US" sz="18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= 1</a:t>
            </a:r>
            <a:endParaRPr lang="el-GR" altLang="en-US" sz="180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9" name="Picture 14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5524500"/>
            <a:ext cx="433387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0" name="Text Box 15"/>
          <p:cNvSpPr txBox="1">
            <a:spLocks noChangeArrowheads="1"/>
          </p:cNvSpPr>
          <p:nvPr/>
        </p:nvSpPr>
        <p:spPr bwMode="auto">
          <a:xfrm>
            <a:off x="4787900" y="5432425"/>
            <a:ext cx="188224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 smtClean="0">
                <a:solidFill>
                  <a:srgbClr val="000000"/>
                </a:solidFill>
              </a:rPr>
              <a:t>For the ‘healthy’:</a:t>
            </a:r>
            <a:endParaRPr lang="en-US" altLang="en-US" sz="1800" dirty="0" smtClean="0">
              <a:solidFill>
                <a:srgbClr val="000000"/>
              </a:solidFill>
            </a:endParaRPr>
          </a:p>
        </p:txBody>
      </p:sp>
      <p:pic>
        <p:nvPicPr>
          <p:cNvPr id="7181" name="Picture 18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163" y="2271713"/>
            <a:ext cx="227012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2" name="Text Box 17"/>
          <p:cNvSpPr txBox="1">
            <a:spLocks noChangeArrowheads="1"/>
          </p:cNvSpPr>
          <p:nvPr/>
        </p:nvSpPr>
        <p:spPr bwMode="auto">
          <a:xfrm>
            <a:off x="395288" y="2198688"/>
            <a:ext cx="206178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 smtClean="0">
                <a:solidFill>
                  <a:srgbClr val="000000"/>
                </a:solidFill>
              </a:rPr>
              <a:t>For the ‘diseased’:</a:t>
            </a:r>
            <a:endParaRPr lang="en-US" altLang="en-US" sz="1800" dirty="0" smtClean="0">
              <a:solidFill>
                <a:srgbClr val="000000"/>
              </a:solidFill>
            </a:endParaRPr>
          </a:p>
        </p:txBody>
      </p:sp>
      <p:sp>
        <p:nvSpPr>
          <p:cNvPr id="7183" name="Text Box 19"/>
          <p:cNvSpPr txBox="1">
            <a:spLocks noChangeArrowheads="1"/>
          </p:cNvSpPr>
          <p:nvPr/>
        </p:nvSpPr>
        <p:spPr bwMode="auto">
          <a:xfrm>
            <a:off x="756000" y="403200"/>
            <a:ext cx="1862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 dirty="0" smtClean="0">
                <a:solidFill>
                  <a:srgbClr val="000000"/>
                </a:solidFill>
              </a:rPr>
              <a:t>ROC curve:</a:t>
            </a:r>
          </a:p>
        </p:txBody>
      </p:sp>
      <p:pic>
        <p:nvPicPr>
          <p:cNvPr id="7184" name="Picture 2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3851" y="404664"/>
            <a:ext cx="49625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735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1938338"/>
            <a:ext cx="8401050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756000" y="403200"/>
            <a:ext cx="22204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 dirty="0" smtClean="0">
                <a:solidFill>
                  <a:srgbClr val="000000"/>
                </a:solidFill>
              </a:rPr>
              <a:t>Classical SDT</a:t>
            </a:r>
          </a:p>
        </p:txBody>
      </p:sp>
    </p:spTree>
    <p:extLst>
      <p:ext uri="{BB962C8B-B14F-4D97-AF65-F5344CB8AC3E}">
        <p14:creationId xmlns:p14="http://schemas.microsoft.com/office/powerpoint/2010/main" val="334955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909638" y="908050"/>
            <a:ext cx="5556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71475" indent="-371475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000" smtClean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</a:pPr>
            <a:endParaRPr lang="el-GR" altLang="en-US" sz="2000" i="1" smtClean="0">
              <a:solidFill>
                <a:srgbClr val="000000"/>
              </a:solidFill>
            </a:endParaRP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756000" y="403200"/>
            <a:ext cx="33353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 dirty="0" err="1" smtClean="0">
                <a:solidFill>
                  <a:srgbClr val="000000"/>
                </a:solidFill>
              </a:rPr>
              <a:t>Binormal</a:t>
            </a:r>
            <a:r>
              <a:rPr lang="en-GB" altLang="en-US" sz="2400" b="1" dirty="0" smtClean="0">
                <a:solidFill>
                  <a:srgbClr val="000000"/>
                </a:solidFill>
              </a:rPr>
              <a:t> ROC curves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773238"/>
            <a:ext cx="4954588" cy="496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9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1773238"/>
            <a:ext cx="338455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11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7213" y="3032125"/>
            <a:ext cx="3413125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Text Box 12"/>
          <p:cNvSpPr txBox="1">
            <a:spLocks noChangeArrowheads="1"/>
          </p:cNvSpPr>
          <p:nvPr/>
        </p:nvSpPr>
        <p:spPr bwMode="auto">
          <a:xfrm>
            <a:off x="5559425" y="3494088"/>
            <a:ext cx="17129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smtClean="0">
                <a:solidFill>
                  <a:srgbClr val="000000"/>
                </a:solidFill>
              </a:rPr>
              <a:t>d</a:t>
            </a:r>
            <a:r>
              <a:rPr lang="en-US" altLang="en-US" sz="1800" smtClean="0">
                <a:solidFill>
                  <a:srgbClr val="000000"/>
                </a:solidFill>
                <a:sym typeface="Mathematica1" pitchFamily="2" charset="2"/>
              </a:rPr>
              <a:t>'</a:t>
            </a:r>
            <a:r>
              <a:rPr lang="en-GB" altLang="en-US" sz="1800" smtClean="0">
                <a:solidFill>
                  <a:srgbClr val="000000"/>
                </a:solidFill>
                <a:sym typeface="Mathematica1" pitchFamily="2" charset="2"/>
              </a:rPr>
              <a:t> = 1.7-1 = 0.7</a:t>
            </a:r>
          </a:p>
        </p:txBody>
      </p:sp>
      <p:sp>
        <p:nvSpPr>
          <p:cNvPr id="8200" name="Text Box 13"/>
          <p:cNvSpPr txBox="1">
            <a:spLocks noChangeArrowheads="1"/>
          </p:cNvSpPr>
          <p:nvPr/>
        </p:nvSpPr>
        <p:spPr bwMode="auto">
          <a:xfrm>
            <a:off x="5559425" y="2439988"/>
            <a:ext cx="2419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smtClean="0">
                <a:solidFill>
                  <a:srgbClr val="000000"/>
                </a:solidFill>
              </a:rPr>
              <a:t>Low-AUC ROC curve:</a:t>
            </a:r>
            <a:endParaRPr lang="en-US" altLang="en-US" sz="1800" smtClean="0">
              <a:solidFill>
                <a:srgbClr val="000000"/>
              </a:solidFill>
            </a:endParaRPr>
          </a:p>
        </p:txBody>
      </p:sp>
      <p:pic>
        <p:nvPicPr>
          <p:cNvPr id="8201" name="Picture 17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925" y="4813300"/>
            <a:ext cx="3413125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2" name="Text Box 15"/>
          <p:cNvSpPr txBox="1">
            <a:spLocks noChangeArrowheads="1"/>
          </p:cNvSpPr>
          <p:nvPr/>
        </p:nvSpPr>
        <p:spPr bwMode="auto">
          <a:xfrm>
            <a:off x="5545138" y="5275263"/>
            <a:ext cx="17129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smtClean="0">
                <a:solidFill>
                  <a:srgbClr val="000000"/>
                </a:solidFill>
              </a:rPr>
              <a:t>d</a:t>
            </a:r>
            <a:r>
              <a:rPr lang="en-US" altLang="en-US" sz="1800" smtClean="0">
                <a:solidFill>
                  <a:srgbClr val="000000"/>
                </a:solidFill>
                <a:sym typeface="Mathematica1" pitchFamily="2" charset="2"/>
              </a:rPr>
              <a:t>'</a:t>
            </a:r>
            <a:r>
              <a:rPr lang="en-GB" altLang="en-US" sz="1800" smtClean="0">
                <a:solidFill>
                  <a:srgbClr val="000000"/>
                </a:solidFill>
                <a:sym typeface="Mathematica1" pitchFamily="2" charset="2"/>
              </a:rPr>
              <a:t> = 2.7-1 = 1.7</a:t>
            </a:r>
          </a:p>
        </p:txBody>
      </p:sp>
      <p:sp>
        <p:nvSpPr>
          <p:cNvPr id="8203" name="Text Box 16"/>
          <p:cNvSpPr txBox="1">
            <a:spLocks noChangeArrowheads="1"/>
          </p:cNvSpPr>
          <p:nvPr/>
        </p:nvSpPr>
        <p:spPr bwMode="auto">
          <a:xfrm>
            <a:off x="5545138" y="4221163"/>
            <a:ext cx="2470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smtClean="0">
                <a:solidFill>
                  <a:srgbClr val="000000"/>
                </a:solidFill>
              </a:rPr>
              <a:t>High-AUC ROC curve:</a:t>
            </a:r>
            <a:endParaRPr lang="en-US" altLang="en-US" sz="18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16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404664"/>
            <a:ext cx="7867859" cy="60016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Classical SDT </a:t>
            </a:r>
          </a:p>
          <a:p>
            <a:endParaRPr lang="en-GB" sz="2400" dirty="0" smtClean="0"/>
          </a:p>
          <a:p>
            <a:r>
              <a:rPr lang="en-GB" sz="2400" dirty="0" smtClean="0"/>
              <a:t>Elements: </a:t>
            </a:r>
          </a:p>
          <a:p>
            <a:r>
              <a:rPr lang="en-GB" sz="2400" dirty="0"/>
              <a:t>	</a:t>
            </a:r>
            <a:r>
              <a:rPr lang="en-GB" sz="2400" dirty="0" smtClean="0"/>
              <a:t>- a ‘score’ variable                , </a:t>
            </a:r>
          </a:p>
          <a:p>
            <a:r>
              <a:rPr lang="en-GB" sz="2400" dirty="0"/>
              <a:t>	</a:t>
            </a:r>
            <a:r>
              <a:rPr lang="en-GB" sz="2400" dirty="0" smtClean="0"/>
              <a:t>- known distributions of the score under      and </a:t>
            </a:r>
          </a:p>
          <a:p>
            <a:r>
              <a:rPr lang="en-GB" sz="2400" dirty="0" smtClean="0"/>
              <a:t>	- as the </a:t>
            </a:r>
            <a:r>
              <a:rPr lang="en-GB" sz="2400" dirty="0" err="1" smtClean="0"/>
              <a:t>cutoff</a:t>
            </a:r>
            <a:r>
              <a:rPr lang="en-GB" sz="2400" dirty="0" smtClean="0"/>
              <a:t> threshold    is varied, traces out the</a:t>
            </a:r>
          </a:p>
          <a:p>
            <a:r>
              <a:rPr lang="en-GB" sz="2400" dirty="0"/>
              <a:t>	</a:t>
            </a:r>
            <a:r>
              <a:rPr lang="en-GB" sz="2400" dirty="0" smtClean="0"/>
              <a:t>  Receiver Operating Characteristics (ROC) curve</a:t>
            </a:r>
          </a:p>
          <a:p>
            <a:r>
              <a:rPr lang="en-GB" sz="2400" dirty="0" smtClean="0"/>
              <a:t>Task: </a:t>
            </a:r>
          </a:p>
          <a:p>
            <a:r>
              <a:rPr lang="en-GB" sz="2400" dirty="0"/>
              <a:t>	</a:t>
            </a:r>
            <a:r>
              <a:rPr lang="en-GB" sz="2400" dirty="0" smtClean="0"/>
              <a:t>identify optimal </a:t>
            </a:r>
            <a:r>
              <a:rPr lang="en-GB" sz="2400" dirty="0" err="1" smtClean="0"/>
              <a:t>cutoff</a:t>
            </a:r>
            <a:r>
              <a:rPr lang="en-GB" sz="2400" dirty="0" smtClean="0"/>
              <a:t> threshold </a:t>
            </a:r>
          </a:p>
          <a:p>
            <a:r>
              <a:rPr lang="en-GB" sz="2400" dirty="0"/>
              <a:t>	</a:t>
            </a:r>
            <a:r>
              <a:rPr lang="en-GB" sz="2400" dirty="0" smtClean="0"/>
              <a:t>such that the observed score</a:t>
            </a:r>
          </a:p>
          <a:p>
            <a:r>
              <a:rPr lang="en-GB" sz="2400" dirty="0"/>
              <a:t>	</a:t>
            </a:r>
            <a:r>
              <a:rPr lang="en-GB" sz="2400" dirty="0" smtClean="0"/>
              <a:t>is either in the acceptance interval</a:t>
            </a:r>
          </a:p>
          <a:p>
            <a:r>
              <a:rPr lang="en-GB" sz="2400" dirty="0"/>
              <a:t>	</a:t>
            </a:r>
            <a:r>
              <a:rPr lang="en-GB" sz="2400" dirty="0" smtClean="0"/>
              <a:t>or in the rejection interval</a:t>
            </a:r>
          </a:p>
          <a:p>
            <a:r>
              <a:rPr lang="en-GB" sz="2400" dirty="0"/>
              <a:t>	</a:t>
            </a:r>
            <a:r>
              <a:rPr lang="en-GB" sz="2400" dirty="0" smtClean="0"/>
              <a:t>where the null hypothesis</a:t>
            </a:r>
          </a:p>
          <a:p>
            <a:r>
              <a:rPr lang="en-GB" sz="2400" dirty="0"/>
              <a:t>	</a:t>
            </a:r>
            <a:r>
              <a:rPr lang="en-GB" sz="2400" dirty="0" smtClean="0"/>
              <a:t>and the alt. hypothesis</a:t>
            </a:r>
          </a:p>
          <a:p>
            <a:r>
              <a:rPr lang="en-GB" sz="2400" dirty="0" smtClean="0"/>
              <a:t>Problem: </a:t>
            </a:r>
          </a:p>
          <a:p>
            <a:r>
              <a:rPr lang="en-GB" sz="2400" dirty="0"/>
              <a:t>	</a:t>
            </a:r>
            <a:r>
              <a:rPr lang="en-GB" sz="2400" dirty="0" smtClean="0"/>
              <a:t>choose the optimal </a:t>
            </a:r>
            <a:r>
              <a:rPr lang="en-GB" sz="2400" dirty="0" err="1" smtClean="0"/>
              <a:t>cutoff</a:t>
            </a:r>
            <a:r>
              <a:rPr lang="en-GB" sz="2400" dirty="0" smtClean="0"/>
              <a:t> threshold      by solving</a:t>
            </a:r>
            <a:endParaRPr lang="en-GB" sz="2400" dirty="0"/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8444" y="1988840"/>
            <a:ext cx="253876" cy="254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45080" y="1988840"/>
            <a:ext cx="431376" cy="253875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017" y="1628775"/>
            <a:ext cx="1081087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938" y="1620000"/>
            <a:ext cx="230346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8"/>
          <p:cNvSpPr/>
          <p:nvPr/>
        </p:nvSpPr>
        <p:spPr>
          <a:xfrm>
            <a:off x="6012160" y="1628776"/>
            <a:ext cx="108012" cy="12699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17029" y="2348880"/>
            <a:ext cx="228375" cy="253874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3034" y="3439220"/>
            <a:ext cx="230346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823072"/>
            <a:ext cx="1081087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149080"/>
            <a:ext cx="1576388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8020" y="4509120"/>
            <a:ext cx="1576388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7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916264"/>
            <a:ext cx="31750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8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8800" y="5301208"/>
            <a:ext cx="3087687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0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6309320"/>
            <a:ext cx="497205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6012000"/>
            <a:ext cx="279262" cy="25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68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404664"/>
            <a:ext cx="8486619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Classical SDT </a:t>
            </a:r>
          </a:p>
          <a:p>
            <a:endParaRPr lang="en-GB" sz="2400" dirty="0" smtClean="0"/>
          </a:p>
          <a:p>
            <a:r>
              <a:rPr lang="en-GB" sz="2400" dirty="0" smtClean="0"/>
              <a:t>The expected cost of using the SDT mechanism is: </a:t>
            </a:r>
          </a:p>
          <a:p>
            <a:endParaRPr lang="en-GB" sz="2400" dirty="0"/>
          </a:p>
          <a:p>
            <a:endParaRPr lang="en-GB" sz="2400" dirty="0" smtClean="0"/>
          </a:p>
          <a:p>
            <a:endParaRPr lang="en-GB" sz="2400" dirty="0"/>
          </a:p>
          <a:p>
            <a:endParaRPr lang="en-GB" sz="2400" dirty="0" smtClean="0"/>
          </a:p>
          <a:p>
            <a:endParaRPr lang="en-GB" sz="2400" dirty="0" smtClean="0"/>
          </a:p>
          <a:p>
            <a:r>
              <a:rPr lang="en-GB" sz="2400" dirty="0" smtClean="0"/>
              <a:t>Setting the total differential of expected cost to zero</a:t>
            </a:r>
          </a:p>
          <a:p>
            <a:endParaRPr lang="en-GB" sz="2400" dirty="0"/>
          </a:p>
          <a:p>
            <a:endParaRPr lang="en-GB" sz="2400" dirty="0" smtClean="0"/>
          </a:p>
          <a:p>
            <a:r>
              <a:rPr lang="en-GB" sz="2400" dirty="0" smtClean="0"/>
              <a:t>it follows that the slope of each </a:t>
            </a:r>
            <a:r>
              <a:rPr lang="en-GB" sz="2400" dirty="0" err="1" smtClean="0"/>
              <a:t>iso</a:t>
            </a:r>
            <a:r>
              <a:rPr lang="en-GB" sz="2400" dirty="0" smtClean="0"/>
              <a:t>-</a:t>
            </a:r>
            <a:r>
              <a:rPr lang="en-GB" sz="2400" i="1" dirty="0" smtClean="0"/>
              <a:t>E</a:t>
            </a:r>
            <a:r>
              <a:rPr lang="en-GB" sz="2400" dirty="0" smtClean="0"/>
              <a:t>(</a:t>
            </a:r>
            <a:r>
              <a:rPr lang="en-GB" sz="2400" i="1" dirty="0" smtClean="0"/>
              <a:t>C</a:t>
            </a:r>
            <a:r>
              <a:rPr lang="en-GB" sz="2400" dirty="0" smtClean="0"/>
              <a:t>) line is the probability</a:t>
            </a:r>
            <a:br>
              <a:rPr lang="en-GB" sz="2400" dirty="0" smtClean="0"/>
            </a:br>
            <a:r>
              <a:rPr lang="en-GB" sz="2400" dirty="0" smtClean="0"/>
              <a:t>weighted ratio of the incremental cost of misclassifying a </a:t>
            </a:r>
            <a:br>
              <a:rPr lang="en-GB" sz="2400" dirty="0" smtClean="0"/>
            </a:br>
            <a:r>
              <a:rPr lang="en-GB" sz="2400" dirty="0" smtClean="0"/>
              <a:t>non-malicious email to the incremental cost of misclassifying</a:t>
            </a:r>
            <a:br>
              <a:rPr lang="en-GB" sz="2400" dirty="0" smtClean="0"/>
            </a:br>
            <a:r>
              <a:rPr lang="en-GB" sz="2400" dirty="0" smtClean="0"/>
              <a:t>a malicious email</a:t>
            </a:r>
            <a:r>
              <a:rPr lang="en-GB" sz="2400" dirty="0"/>
              <a:t>	</a:t>
            </a:r>
          </a:p>
        </p:txBody>
      </p:sp>
      <p:pic>
        <p:nvPicPr>
          <p:cNvPr id="1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846" y="1798514"/>
            <a:ext cx="6659562" cy="141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957117"/>
            <a:ext cx="7127875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401" y="6021288"/>
            <a:ext cx="6276975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460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DISPLAYSOURCE" val="\documentclass{article}\pagestyle{empty}&#10;\begin{document}&#10;&#10;\end{document}&#10;"/>
  <p:tag name="EMBEDFONTS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theta \sim N(1,1)$ under $H_0: \lnot D$&#10;\end{document}&#10;"/>
  <p:tag name="FILENAME" val="TP_tmp"/>
  <p:tag name="FORMAT" val="bmpmono"/>
  <p:tag name="RES" val="600"/>
  <p:tag name="BLEND" val="0"/>
  <p:tag name="TRANSPARENT" val="0"/>
  <p:tag name="TBUG" val="0"/>
  <p:tag name="ALLOWFS" val="0"/>
  <p:tag name="ORIGWIDTH" val="117"/>
  <p:tag name="PICTUREFILESIZE" val="1147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theta \sim N(1.7,1)$ under $H_1: D$&#10;\end{document}&#10;"/>
  <p:tag name="FILENAME" val="TP_tmp"/>
  <p:tag name="FORMAT" val="bmpmono"/>
  <p:tag name="RES" val="600"/>
  <p:tag name="BLEND" val="0"/>
  <p:tag name="TRANSPARENT" val="0"/>
  <p:tag name="TBUG" val="0"/>
  <p:tag name="ALLOWFS" val="0"/>
  <p:tag name="ORIGWIDTH" val="118"/>
  <p:tag name="PICTUREFILESIZE" val="1147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theta \sim N(2.7,1)$ under $H_1: D$&#10;\end{document}&#10;"/>
  <p:tag name="FILENAME" val="TP_tmp"/>
  <p:tag name="FORMAT" val="bmpmono"/>
  <p:tag name="RES" val="600"/>
  <p:tag name="BLEND" val="0"/>
  <p:tag name="TRANSPARENT" val="0"/>
  <p:tag name="TBUG" val="0"/>
  <p:tag name="ALLOWFS" val="0"/>
  <p:tag name="ORIGWIDTH" val="118"/>
  <p:tag name="PICTUREFILESIZE" val="1147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D  template TPT1  env TPENV1  fore 0  back 16777215  eqnno 1"/>
  <p:tag name="FILENAME" val="TP_tmp"/>
  <p:tag name="ORIGWIDTH" val="10"/>
  <p:tag name="PICTUREFILESIZE" val="96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lnot D  template TPT1  env TPENV1  fore 0  back 16777215  eqnno 2"/>
  <p:tag name="FILENAME" val="TP_tmp"/>
  <p:tag name="ORIGWIDTH" val="17"/>
  <p:tag name="PICTUREFILESIZE" val="146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,amssymb}&#10;\begin{document}&#10;$\theta=\Gamma(\mathcal{I})$&#10;\end{document}"/>
  <p:tag name="EXTERNALNAME" val="txp_fig"/>
  <p:tag name="BLEND" val="False"/>
  <p:tag name="TRANSPARENT" val="False"/>
  <p:tag name="KEEPFILES" val="False"/>
  <p:tag name="DEBUGPAUSE" val="False"/>
  <p:tag name="RESOLUTION" val="2400"/>
  <p:tag name="TIMEOUT" val="(none)"/>
  <p:tag name="BOXWIDTH" val="446"/>
  <p:tag name="BOXHEIGHT" val="344"/>
  <p:tag name="BOXFONT" val="10"/>
  <p:tag name="BOXWRAP" val="False"/>
  <p:tag name="WORKAROUNDTRANSPARENCYBUG" val="False"/>
  <p:tag name="ALLOWFONTSUBSTITUTION" val="False"/>
  <p:tag name="BITMAPFORMAT" val="pngmono"/>
  <p:tag name="ORIGWIDTH" val="85"/>
  <p:tag name="PICTUREFILESIZE" val="844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,amssymb}&#10;\begin{document}&#10;$\theta\in\Theta=[\underline{\theta},\overline{\theta}]\subset\mathbb{R}$&#10;\end{document}"/>
  <p:tag name="FILENAME" val="txp_fig"/>
  <p:tag name="FORMAT" val="pngmono"/>
  <p:tag name="RES" val="2400"/>
  <p:tag name="BLEND" val="0"/>
  <p:tag name="TRANSPARENT" val="0"/>
  <p:tag name="TBUG" val="0"/>
  <p:tag name="ALLOWFS" val="0"/>
  <p:tag name="ORIGWIDTH" val="182"/>
  <p:tag name="PICTUREFILESIZE" val="2098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theta^\prime  template TPT1  env TPENV1  fore 0  back 16777215  eqnno 1"/>
  <p:tag name="FILENAME" val="TP_tmp"/>
  <p:tag name="ORIGWIDTH" val="9"/>
  <p:tag name="PICTUREFILESIZE" val="146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,amssymb}&#10;\begin{document}&#10;$\theta^*\in\Theta=[\underline{\theta},\overline{\theta}]\subset\mathbb{R}$&#10;\end{document}"/>
  <p:tag name="EXTERNALNAME" val="txp_fig"/>
  <p:tag name="BLEND" val="False"/>
  <p:tag name="TRANSPARENT" val="False"/>
  <p:tag name="KEEPFILES" val="False"/>
  <p:tag name="DEBUGPAUSE" val="False"/>
  <p:tag name="RESOLUTION" val="2400"/>
  <p:tag name="TIMEOUT" val="(none)"/>
  <p:tag name="BOXWIDTH" val="446"/>
  <p:tag name="BOXHEIGHT" val="344"/>
  <p:tag name="BOXFONT" val="10"/>
  <p:tag name="BOXWRAP" val="False"/>
  <p:tag name="WORKAROUNDTRANSPARENCYBUG" val="False"/>
  <p:tag name="ALLOWFONTSUBSTITUTION" val="False"/>
  <p:tag name="BITMAPFORMAT" val="pngmono"/>
  <p:tag name="ORIGWIDTH" val="182"/>
  <p:tag name="PICTUREFILESIZE" val="2098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,amssymb}&#10;\begin{document}&#10;$\theta=\Gamma(\mathcal{I})$&#10;\end{document}"/>
  <p:tag name="EXTERNALNAME" val="txp_fig"/>
  <p:tag name="BLEND" val="False"/>
  <p:tag name="TRANSPARENT" val="False"/>
  <p:tag name="KEEPFILES" val="False"/>
  <p:tag name="DEBUGPAUSE" val="False"/>
  <p:tag name="RESOLUTION" val="2400"/>
  <p:tag name="TIMEOUT" val="(none)"/>
  <p:tag name="BOXWIDTH" val="446"/>
  <p:tag name="BOXHEIGHT" val="344"/>
  <p:tag name="BOXFONT" val="10"/>
  <p:tag name="BOXWRAP" val="False"/>
  <p:tag name="WORKAROUNDTRANSPARENCYBUG" val="False"/>
  <p:tag name="ALLOWFONTSUBSTITUTION" val="False"/>
  <p:tag name="BITMAPFORMAT" val="pngmono"/>
  <p:tag name="ORIGWIDTH" val="85"/>
  <p:tag name="PICTUREFILESIZE" val="844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,amssymb}&#10;\begin{document}&#10;($\underline{\theta}\leq\theta\leq\theta^*$)&#10;\end{document}"/>
  <p:tag name="EXTERNALNAME" val="txp_fig"/>
  <p:tag name="BLEND" val="False"/>
  <p:tag name="TRANSPARENT" val="False"/>
  <p:tag name="KEEPFILES" val="False"/>
  <p:tag name="DEBUGPAUSE" val="False"/>
  <p:tag name="RESOLUTION" val="2400"/>
  <p:tag name="TIMEOUT" val="(none)"/>
  <p:tag name="BOXWIDTH" val="446"/>
  <p:tag name="BOXHEIGHT" val="344"/>
  <p:tag name="BOXFONT" val="10"/>
  <p:tag name="BOXWRAP" val="False"/>
  <p:tag name="WORKAROUNDTRANSPARENCYBUG" val="False"/>
  <p:tag name="ALLOWFONTSUBSTITUTION" val="False"/>
  <p:tag name="BITMAPFORMAT" val="pngmono"/>
  <p:tag name="ORIGWIDTH" val="113"/>
  <p:tag name="PICTUREFILESIZE" val="1436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,amssymb}&#10;\begin{document}&#10;($\theta^*&lt;\theta\leq\overline{\theta}$)&#10;\end{document}"/>
  <p:tag name="EXTERNALNAME" val="txp_fig"/>
  <p:tag name="BLEND" val="False"/>
  <p:tag name="TRANSPARENT" val="False"/>
  <p:tag name="KEEPFILES" val="False"/>
  <p:tag name="DEBUGPAUSE" val="False"/>
  <p:tag name="RESOLUTION" val="2400"/>
  <p:tag name="TIMEOUT" val="(none)"/>
  <p:tag name="BOXWIDTH" val="446"/>
  <p:tag name="BOXHEIGHT" val="344"/>
  <p:tag name="BOXFONT" val="10"/>
  <p:tag name="BOXWRAP" val="False"/>
  <p:tag name="WORKAROUNDTRANSPARENCYBUG" val="False"/>
  <p:tag name="ALLOWFONTSUBSTITUTION" val="False"/>
  <p:tag name="BITMAPFORMAT" val="pngmono"/>
  <p:tag name="ORIGWIDTH" val="113"/>
  <p:tag name="PICTUREFILESIZE" val="1498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,amssymb}&#10;\begin{document}&#10;$H_0: \lnot D \Leftrightarrow H_0: \theta_{\Gamma(\mathcal{I})}\leq\theta^*$&#10;\end{document}"/>
  <p:tag name="FILENAME" val="txp_fig"/>
  <p:tag name="FORMAT" val="pngmono"/>
  <p:tag name="RES" val="600"/>
  <p:tag name="BLEND" val="0"/>
  <p:tag name="TRANSPARENT" val="0"/>
  <p:tag name="TBUG" val="0"/>
  <p:tag name="ALLOWFS" val="0"/>
  <p:tag name="ORIGWIDTH" val="253"/>
  <p:tag name="PICTUREFILESIZE" val="472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,amssymb}&#10;\begin{document}&#10;$H_1: D \Leftrightarrow H_1: \theta_{\Gamma(\mathcal{I})} &gt; \theta^*$&#10;\end{document}"/>
  <p:tag name="FILENAME" val="txp_fig"/>
  <p:tag name="FORMAT" val="pngmono"/>
  <p:tag name="RES" val="600"/>
  <p:tag name="BLEND" val="0"/>
  <p:tag name="TRANSPARENT" val="0"/>
  <p:tag name="TBUG" val="0"/>
  <p:tag name="ALLOWFS" val="0"/>
  <p:tag name="ORIGWIDTH" val="239"/>
  <p:tag name="PICTUREFILESIZE" val="4277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theta^{*}  template TPT1  env TPENV1  fore 0  back 16777215  eqnno 2"/>
  <p:tag name="FILENAME" val="TP_tmp"/>
  <p:tag name="ORIGWIDTH" val="11"/>
  <p:tag name="PICTUREFILESIZE" val="1468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theta^{*}  template TPT1  env TPENV1  fore 0  back 16777215  eqnno 1"/>
  <p:tag name="FILENAME" val="TP_tmp"/>
  <p:tag name="ORIGWIDTH" val="11"/>
  <p:tag name="PICTUREFILESIZE" val="1468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lnot D$&#10;\end{document}&#10;"/>
  <p:tag name="FILENAME" val="TP_tmp"/>
  <p:tag name="FORMAT" val="pngmono"/>
  <p:tag name="RES" val="300"/>
  <p:tag name="BLEND" val="0"/>
  <p:tag name="TRANSPARENT" val="0"/>
  <p:tag name="TBUG" val="0"/>
  <p:tag name="ALLOWFS" val="0"/>
  <p:tag name="ORIGWIDTH" val="15"/>
  <p:tag name="PICTUREFILESIZE" val="23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D$&#10;\end{document}&#10;"/>
  <p:tag name="FILENAME" val="TP_tmp"/>
  <p:tag name="FORMAT" val="pngmono"/>
  <p:tag name="RES" val="300"/>
  <p:tag name="BLEND" val="0"/>
  <p:tag name="TRANSPARENT" val="0"/>
  <p:tag name="TBUG" val="0"/>
  <p:tag name="ALLOWFS" val="0"/>
  <p:tag name="ORIGWIDTH" val="8"/>
  <p:tag name="PICTUREFILESIZE" val="21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alpha  template TPT1  env TPENV1  fore 0  back 16777215  eqnno 3"/>
  <p:tag name="FILENAME" val="TP_tmp"/>
  <p:tag name="ORIGWIDTH" val="8"/>
  <p:tag name="PICTUREFILESIZE" val="968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beta  template TPT1  env TPENV1  fore 0  back 16777215  eqnno 4"/>
  <p:tag name="FILENAME" val="TP_tmp"/>
  <p:tag name="ORIGWIDTH" val="9"/>
  <p:tag name="PICTUREFILESIZE" val="96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D  template TPT1  env TPENV1  fore 0  back 16777215  eqnno 1"/>
  <p:tag name="FILENAME" val="TP_tmp"/>
  <p:tag name="ORIGWIDTH" val="10"/>
  <p:tag name="PICTUREFILESIZE" val="968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^-(C)  template TPT1  env TPENV1  fore 0  back 16777215  eqnno 5"/>
  <p:tag name="FILENAME" val="TP_tmp"/>
  <p:tag name="ORIGWIDTH" val="32"/>
  <p:tag name="PICTUREFILESIZE" val="2968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^-(C)  template TPT1  env TPENV1  fore 0  back 16777215  eqnno 5"/>
  <p:tag name="FILENAME" val="TP_tmp"/>
  <p:tag name="ORIGWIDTH" val="32"/>
  <p:tag name="PICTUREFILESIZE" val="2968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^-(C)  template TPT1  env TPENV1  fore 0  back 16777215  eqnno 5"/>
  <p:tag name="FILENAME" val="TP_tmp"/>
  <p:tag name="ORIGWIDTH" val="32"/>
  <p:tag name="PICTUREFILESIZE" val="2968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^-(C)  template TPT1  env TPENV1  fore 0  back 16777215  eqnno 5"/>
  <p:tag name="FILENAME" val="TP_tmp"/>
  <p:tag name="ORIGWIDTH" val="32"/>
  <p:tag name="PICTUREFILESIZE" val="2968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phi^-=0.88  template TPT1  env TPENV1  fore 0  back 16777215  eqnno 1"/>
  <p:tag name="FILENAME" val="TP_tmp"/>
  <p:tag name="ORIGWIDTH" val="45"/>
  <p:tag name="PICTUREFILESIZE" val="316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overline{d^\prime}=3.0\; (\mathrm{AUC}=0.983)  template TPT1  env TPENV1  fore 0  back 16777215  eqnno 2"/>
  <p:tag name="FILENAME" val="TP_tmp"/>
  <p:tag name="ORIGWIDTH" val="105"/>
  <p:tag name="PICTUREFILESIZE" val="512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underline{d}^{\,\prime}=0.5\; (\mathrm{AUC}=0.638)  template TPT1  env TPENV1  fore 0  back 16777215  eqnno 2"/>
  <p:tag name="FILENAME" val="TP_tmp"/>
  <p:tag name="ORIGWIDTH" val="106"/>
  <p:tag name="PICTUREFILESIZE" val="512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pi=0.05  template TPT1  env TPENV1  fore 0  back 16777215  eqnno 3"/>
  <p:tag name="FILENAME" val="TP_tmp"/>
  <p:tag name="ORIGWIDTH" val="40"/>
  <p:tag name="PICTUREFILESIZE" val="266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lnot D  template TPT1  env TPENV1  fore 0  back 16777215  eqnno 2"/>
  <p:tag name="FILENAME" val="TP_tmp"/>
  <p:tag name="ORIGWIDTH" val="17"/>
  <p:tag name="PICTUREFILESIZE" val="146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,amssymb}&#10;\begin{document}&#10;$\theta=\Gamma(\mathcal{I})$&#10;\end{document}"/>
  <p:tag name="EXTERNALNAME" val="txp_fig"/>
  <p:tag name="BLEND" val="False"/>
  <p:tag name="TRANSPARENT" val="False"/>
  <p:tag name="KEEPFILES" val="False"/>
  <p:tag name="DEBUGPAUSE" val="False"/>
  <p:tag name="RESOLUTION" val="2400"/>
  <p:tag name="TIMEOUT" val="(none)"/>
  <p:tag name="BOXWIDTH" val="446"/>
  <p:tag name="BOXHEIGHT" val="344"/>
  <p:tag name="BOXFONT" val="10"/>
  <p:tag name="BOXWRAP" val="False"/>
  <p:tag name="WORKAROUNDTRANSPARENCYBUG" val="False"/>
  <p:tag name="ALLOWFONTSUBSTITUTION" val="False"/>
  <p:tag name="BITMAPFORMAT" val="pngmono"/>
  <p:tag name="ORIGWIDTH" val="85"/>
  <p:tag name="PICTUREFILESIZE" val="844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,amssymb}&#10;\begin{document}&#10;$\theta\in\Theta=[\underline{\theta},\overline{\theta}]\subset\mathbb{R}$&#10;\end{document}"/>
  <p:tag name="FILENAME" val="txp_fig"/>
  <p:tag name="FORMAT" val="pngmono"/>
  <p:tag name="RES" val="2400"/>
  <p:tag name="BLEND" val="0"/>
  <p:tag name="TRANSPARENT" val="0"/>
  <p:tag name="TBUG" val="0"/>
  <p:tag name="ALLOWFS" val="0"/>
  <p:tag name="ORIGWIDTH" val="182"/>
  <p:tag name="PICTUREFILESIZE" val="2098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theta^\prime  template TPT1  env TPENV1  fore 0  back 16777215  eqnno 1"/>
  <p:tag name="FILENAME" val="TP_tmp"/>
  <p:tag name="ORIGWIDTH" val="9"/>
  <p:tag name="PICTUREFILESIZE" val="146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lnot D$&#10;\end{document}&#10;"/>
  <p:tag name="FILENAME" val="TP_tmp"/>
  <p:tag name="FORMAT" val="pngmono"/>
  <p:tag name="RES" val="300"/>
  <p:tag name="BLEND" val="0"/>
  <p:tag name="TRANSPARENT" val="0"/>
  <p:tag name="TBUG" val="0"/>
  <p:tag name="ALLOWFS" val="0"/>
  <p:tag name="ORIGWIDTH" val="15"/>
  <p:tag name="PICTUREFILESIZE" val="23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D$&#10;\end{document}&#10;"/>
  <p:tag name="FILENAME" val="TP_tmp"/>
  <p:tag name="FORMAT" val="pngmono"/>
  <p:tag name="RES" val="300"/>
  <p:tag name="BLEND" val="0"/>
  <p:tag name="TRANSPARENT" val="0"/>
  <p:tag name="TBUG" val="0"/>
  <p:tag name="ALLOWFS" val="0"/>
  <p:tag name="ORIGWIDTH" val="8"/>
  <p:tag name="PICTUREFILESIZE" val="214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1093</TotalTime>
  <Words>568</Words>
  <Application>Microsoft Office PowerPoint</Application>
  <PresentationFormat>On-screen Show (4:3)</PresentationFormat>
  <Paragraphs>270</Paragraphs>
  <Slides>38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38</vt:i4>
      </vt:variant>
    </vt:vector>
  </HeadingPairs>
  <TitlesOfParts>
    <vt:vector size="53" baseType="lpstr">
      <vt:lpstr>Arial</vt:lpstr>
      <vt:lpstr>CMMI7</vt:lpstr>
      <vt:lpstr>Mathematica1</vt:lpstr>
      <vt:lpstr>Times New Roman</vt:lpstr>
      <vt:lpstr>CMSY10ORIG</vt:lpstr>
      <vt:lpstr>Calibri</vt:lpstr>
      <vt:lpstr>CMR10</vt:lpstr>
      <vt:lpstr>CMSY7</vt:lpstr>
      <vt:lpstr>CMMI10</vt:lpstr>
      <vt:lpstr>CMR7</vt:lpstr>
      <vt:lpstr>Symbol</vt:lpstr>
      <vt:lpstr>Default Design</vt:lpstr>
      <vt:lpstr>1_Default Design</vt:lpstr>
      <vt:lpstr>2_Default Design</vt:lpstr>
      <vt:lpstr>3_Default Design</vt:lpstr>
      <vt:lpstr>The Effect of Decentralized Behavioral Decision Making on System-Level Risk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Dept o Econ, LUMS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Community Level Natural Resource Management Institutions Work in (Game) Theory as Well as in Practice:  Lottery Allocation of Fishing Sites Implements Correlated Equilibrium</dc:title>
  <dc:creator>Kim</dc:creator>
  <cp:lastModifiedBy>Kaivanto, Kim</cp:lastModifiedBy>
  <cp:revision>116</cp:revision>
  <dcterms:created xsi:type="dcterms:W3CDTF">2012-03-21T01:15:39Z</dcterms:created>
  <dcterms:modified xsi:type="dcterms:W3CDTF">2014-02-04T18:06:11Z</dcterms:modified>
</cp:coreProperties>
</file>