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76" r:id="rId3"/>
    <p:sldId id="275" r:id="rId4"/>
    <p:sldId id="263" r:id="rId5"/>
    <p:sldId id="283" r:id="rId6"/>
    <p:sldId id="279" r:id="rId7"/>
    <p:sldId id="272" r:id="rId8"/>
    <p:sldId id="273" r:id="rId9"/>
    <p:sldId id="280" r:id="rId10"/>
    <p:sldId id="278" r:id="rId11"/>
    <p:sldId id="281" r:id="rId12"/>
    <p:sldId id="282" r:id="rId13"/>
    <p:sldId id="267" r:id="rId14"/>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72"/>
    <a:srgbClr val="6AADE4"/>
    <a:srgbClr val="0030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9"/>
    <p:restoredTop sz="94694"/>
  </p:normalViewPr>
  <p:slideViewPr>
    <p:cSldViewPr>
      <p:cViewPr varScale="1">
        <p:scale>
          <a:sx n="63" d="100"/>
          <a:sy n="63" d="100"/>
        </p:scale>
        <p:origin x="750" y="39"/>
      </p:cViewPr>
      <p:guideLst>
        <p:guide orient="horz" pos="2160"/>
        <p:guide pos="384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lt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78D055-BEE7-4085-A571-7BECCC9DA62A}" type="slidenum">
              <a:rPr lang="en-GB" altLang="en-US"/>
              <a:pPr>
                <a:defRPr/>
              </a:pPr>
              <a:t>‹#›</a:t>
            </a:fld>
            <a:endParaRPr lang="en-GB" altLang="en-US"/>
          </a:p>
        </p:txBody>
      </p:sp>
    </p:spTree>
    <p:extLst>
      <p:ext uri="{BB962C8B-B14F-4D97-AF65-F5344CB8AC3E}">
        <p14:creationId xmlns:p14="http://schemas.microsoft.com/office/powerpoint/2010/main" val="389720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ltLang="en-US"/>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1143000" y="4343400"/>
            <a:ext cx="455612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lt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E3F1F6F-B961-49F8-A761-21EF4117BA5E}" type="slidenum">
              <a:rPr lang="en-GB" altLang="en-US"/>
              <a:pPr>
                <a:defRPr/>
              </a:pPr>
              <a:t>‹#›</a:t>
            </a:fld>
            <a:endParaRPr lang="en-GB" altLang="en-US"/>
          </a:p>
        </p:txBody>
      </p:sp>
    </p:spTree>
    <p:extLst>
      <p:ext uri="{BB962C8B-B14F-4D97-AF65-F5344CB8AC3E}">
        <p14:creationId xmlns:p14="http://schemas.microsoft.com/office/powerpoint/2010/main" val="10048537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705AF0-2115-4734-B582-C86567AC0654}" type="slidenum">
              <a:rPr lang="en-GB" altLang="en-US"/>
              <a:pPr>
                <a:spcBef>
                  <a:spcPct val="0"/>
                </a:spcBef>
              </a:pPr>
              <a:t>1</a:t>
            </a:fld>
            <a:endParaRPr lang="en-GB" altLang="en-US"/>
          </a:p>
        </p:txBody>
      </p:sp>
      <p:sp>
        <p:nvSpPr>
          <p:cNvPr id="6147" name="Rectangle 2"/>
          <p:cNvSpPr>
            <a:spLocks noGrp="1" noRot="1" noChangeAspect="1" noChangeArrowheads="1" noTextEdit="1"/>
          </p:cNvSpPr>
          <p:nvPr>
            <p:ph type="sldImg"/>
          </p:nvPr>
        </p:nvSpPr>
        <p:spPr>
          <a:xfrm>
            <a:off x="381000" y="685800"/>
            <a:ext cx="6096000" cy="3429000"/>
          </a:xfrm>
          <a:ln/>
        </p:spPr>
      </p:sp>
      <p:sp>
        <p:nvSpPr>
          <p:cNvPr id="6148"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663904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3"/>
          <p:cNvSpPr>
            <a:spLocks noChangeArrowheads="1"/>
          </p:cNvSpPr>
          <p:nvPr/>
        </p:nvSpPr>
        <p:spPr bwMode="auto">
          <a:xfrm>
            <a:off x="1" y="5365751"/>
            <a:ext cx="12187767" cy="665163"/>
          </a:xfrm>
          <a:prstGeom prst="rect">
            <a:avLst/>
          </a:prstGeom>
          <a:solidFill>
            <a:srgbClr val="003E72"/>
          </a:solidFill>
          <a:ln>
            <a:noFill/>
          </a:ln>
          <a:effectLst/>
          <a:extLst>
            <a:ext uri="{91240B29-F687-4F45-9708-019B960494DF}">
              <a14:hiddenLine xmlns:a14="http://schemas.microsoft.com/office/drawing/2010/main" w="127">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
        <p:nvSpPr>
          <p:cNvPr id="5" name="Rectangle 14"/>
          <p:cNvSpPr>
            <a:spLocks noChangeArrowheads="1"/>
          </p:cNvSpPr>
          <p:nvPr/>
        </p:nvSpPr>
        <p:spPr bwMode="auto">
          <a:xfrm>
            <a:off x="1" y="6030914"/>
            <a:ext cx="12187767" cy="173037"/>
          </a:xfrm>
          <a:prstGeom prst="rect">
            <a:avLst/>
          </a:prstGeom>
          <a:solidFill>
            <a:srgbClr val="6AADE4"/>
          </a:solidFill>
          <a:ln>
            <a:noFill/>
          </a:ln>
          <a:effectLst/>
          <a:extLst>
            <a:ext uri="{91240B29-F687-4F45-9708-019B960494DF}">
              <a14:hiddenLine xmlns:a14="http://schemas.microsoft.com/office/drawing/2010/main" w="127">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
        <p:nvSpPr>
          <p:cNvPr id="5122" name="Rectangle 2"/>
          <p:cNvSpPr>
            <a:spLocks noGrp="1" noChangeArrowheads="1"/>
          </p:cNvSpPr>
          <p:nvPr>
            <p:ph type="ctrTitle"/>
          </p:nvPr>
        </p:nvSpPr>
        <p:spPr>
          <a:xfrm>
            <a:off x="512234" y="2016126"/>
            <a:ext cx="11165417" cy="576263"/>
          </a:xfrm>
        </p:spPr>
        <p:txBody>
          <a:bodyPr/>
          <a:lstStyle>
            <a:lvl1pPr>
              <a:defRPr sz="3600"/>
            </a:lvl1pPr>
          </a:lstStyle>
          <a:p>
            <a:pPr lvl="0"/>
            <a:r>
              <a:rPr lang="en-GB" altLang="en-US" noProof="0"/>
              <a:t>Click to edit Master title style</a:t>
            </a:r>
          </a:p>
        </p:txBody>
      </p:sp>
      <p:sp>
        <p:nvSpPr>
          <p:cNvPr id="5123" name="Rectangle 3"/>
          <p:cNvSpPr>
            <a:spLocks noGrp="1" noChangeArrowheads="1"/>
          </p:cNvSpPr>
          <p:nvPr>
            <p:ph type="subTitle" idx="1"/>
          </p:nvPr>
        </p:nvSpPr>
        <p:spPr>
          <a:xfrm>
            <a:off x="512234" y="2774950"/>
            <a:ext cx="11165417" cy="539750"/>
          </a:xfrm>
        </p:spPr>
        <p:txBody>
          <a:bodyPr/>
          <a:lstStyle>
            <a:lvl1pPr marL="0" indent="0">
              <a:buFontTx/>
              <a:buNone/>
              <a:defRPr sz="1800" b="1">
                <a:solidFill>
                  <a:schemeClr val="tx2"/>
                </a:solidFill>
              </a:defRPr>
            </a:lvl1pPr>
          </a:lstStyle>
          <a:p>
            <a:pPr lvl="0"/>
            <a:r>
              <a:rPr lang="en-GB" altLang="en-US" noProof="0"/>
              <a:t>Click to edit Master subtitle style</a:t>
            </a:r>
          </a:p>
        </p:txBody>
      </p:sp>
      <p:sp>
        <p:nvSpPr>
          <p:cNvPr id="6" name="Rectangle 10"/>
          <p:cNvSpPr>
            <a:spLocks noGrp="1" noChangeArrowheads="1"/>
          </p:cNvSpPr>
          <p:nvPr>
            <p:ph type="sldNum" sz="quarter" idx="10"/>
          </p:nvPr>
        </p:nvSpPr>
        <p:spPr>
          <a:xfrm>
            <a:off x="10483851" y="6448425"/>
            <a:ext cx="1200149" cy="179388"/>
          </a:xfrm>
        </p:spPr>
        <p:txBody>
          <a:bodyPr/>
          <a:lstStyle>
            <a:lvl1pPr>
              <a:defRPr smtClean="0">
                <a:solidFill>
                  <a:schemeClr val="tx1"/>
                </a:solidFill>
              </a:defRPr>
            </a:lvl1pPr>
          </a:lstStyle>
          <a:p>
            <a:pPr>
              <a:defRPr/>
            </a:pPr>
            <a:fld id="{0108C8CB-59B5-424B-9EA1-CF6C6A4DF28B}" type="slidenum">
              <a:rPr lang="en-GB" altLang="en-US"/>
              <a:pPr>
                <a:defRPr/>
              </a:pPr>
              <a:t>‹#›</a:t>
            </a:fld>
            <a:endParaRPr lang="en-GB" altLang="en-US"/>
          </a:p>
        </p:txBody>
      </p:sp>
    </p:spTree>
    <p:extLst>
      <p:ext uri="{BB962C8B-B14F-4D97-AF65-F5344CB8AC3E}">
        <p14:creationId xmlns:p14="http://schemas.microsoft.com/office/powerpoint/2010/main" val="3974585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9304232B-0387-4F0C-BEF3-0303E7E116CC}" type="slidenum">
              <a:rPr lang="en-GB" altLang="en-US"/>
              <a:pPr>
                <a:defRPr/>
              </a:pPr>
              <a:t>‹#›</a:t>
            </a:fld>
            <a:endParaRPr lang="en-GB" altLang="en-US"/>
          </a:p>
        </p:txBody>
      </p:sp>
    </p:spTree>
    <p:extLst>
      <p:ext uri="{BB962C8B-B14F-4D97-AF65-F5344CB8AC3E}">
        <p14:creationId xmlns:p14="http://schemas.microsoft.com/office/powerpoint/2010/main" val="309742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87884" y="398463"/>
            <a:ext cx="2791883" cy="53768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12233" y="398463"/>
            <a:ext cx="8172451" cy="53768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4EE978C9-BD95-4942-BFCB-ED57288F420F}" type="slidenum">
              <a:rPr lang="en-GB" altLang="en-US"/>
              <a:pPr>
                <a:defRPr/>
              </a:pPr>
              <a:t>‹#›</a:t>
            </a:fld>
            <a:endParaRPr lang="en-GB" altLang="en-US"/>
          </a:p>
        </p:txBody>
      </p:sp>
    </p:spTree>
    <p:extLst>
      <p:ext uri="{BB962C8B-B14F-4D97-AF65-F5344CB8AC3E}">
        <p14:creationId xmlns:p14="http://schemas.microsoft.com/office/powerpoint/2010/main" val="265119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8841A27A-B71E-42F5-A588-FA68D6DEF723}" type="slidenum">
              <a:rPr lang="en-GB" altLang="en-US"/>
              <a:pPr>
                <a:defRPr/>
              </a:pPr>
              <a:t>‹#›</a:t>
            </a:fld>
            <a:endParaRPr lang="en-GB" altLang="en-US"/>
          </a:p>
        </p:txBody>
      </p:sp>
    </p:spTree>
    <p:extLst>
      <p:ext uri="{BB962C8B-B14F-4D97-AF65-F5344CB8AC3E}">
        <p14:creationId xmlns:p14="http://schemas.microsoft.com/office/powerpoint/2010/main" val="410572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301E8FA-1C6D-400F-B58C-7977C48CC19E}" type="slidenum">
              <a:rPr lang="en-GB" altLang="en-US"/>
              <a:pPr>
                <a:defRPr/>
              </a:pPr>
              <a:t>‹#›</a:t>
            </a:fld>
            <a:endParaRPr lang="en-GB" altLang="en-US"/>
          </a:p>
        </p:txBody>
      </p:sp>
    </p:spTree>
    <p:extLst>
      <p:ext uri="{BB962C8B-B14F-4D97-AF65-F5344CB8AC3E}">
        <p14:creationId xmlns:p14="http://schemas.microsoft.com/office/powerpoint/2010/main" val="43989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12233" y="1708151"/>
            <a:ext cx="5480051" cy="4067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5" y="1708151"/>
            <a:ext cx="5482167" cy="4067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6"/>
          <p:cNvSpPr>
            <a:spLocks noGrp="1" noChangeArrowheads="1"/>
          </p:cNvSpPr>
          <p:nvPr>
            <p:ph type="sldNum" sz="quarter" idx="10"/>
          </p:nvPr>
        </p:nvSpPr>
        <p:spPr>
          <a:ln/>
        </p:spPr>
        <p:txBody>
          <a:bodyPr/>
          <a:lstStyle>
            <a:lvl1pPr>
              <a:defRPr/>
            </a:lvl1pPr>
          </a:lstStyle>
          <a:p>
            <a:pPr>
              <a:defRPr/>
            </a:pPr>
            <a:fld id="{3999BBD4-99D3-42CE-8AF6-6B542932C5D5}" type="slidenum">
              <a:rPr lang="en-GB" altLang="en-US"/>
              <a:pPr>
                <a:defRPr/>
              </a:pPr>
              <a:t>‹#›</a:t>
            </a:fld>
            <a:endParaRPr lang="en-GB" altLang="en-US"/>
          </a:p>
        </p:txBody>
      </p:sp>
    </p:spTree>
    <p:extLst>
      <p:ext uri="{BB962C8B-B14F-4D97-AF65-F5344CB8AC3E}">
        <p14:creationId xmlns:p14="http://schemas.microsoft.com/office/powerpoint/2010/main" val="2832094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070DACB4-3E1F-4E29-AE18-D748D9E32383}" type="slidenum">
              <a:rPr lang="en-GB" altLang="en-US"/>
              <a:pPr>
                <a:defRPr/>
              </a:pPr>
              <a:t>‹#›</a:t>
            </a:fld>
            <a:endParaRPr lang="en-GB" altLang="en-US"/>
          </a:p>
        </p:txBody>
      </p:sp>
    </p:spTree>
    <p:extLst>
      <p:ext uri="{BB962C8B-B14F-4D97-AF65-F5344CB8AC3E}">
        <p14:creationId xmlns:p14="http://schemas.microsoft.com/office/powerpoint/2010/main" val="406014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6"/>
          <p:cNvSpPr>
            <a:spLocks noGrp="1" noChangeArrowheads="1"/>
          </p:cNvSpPr>
          <p:nvPr>
            <p:ph type="sldNum" sz="quarter" idx="10"/>
          </p:nvPr>
        </p:nvSpPr>
        <p:spPr>
          <a:ln/>
        </p:spPr>
        <p:txBody>
          <a:bodyPr/>
          <a:lstStyle>
            <a:lvl1pPr>
              <a:defRPr/>
            </a:lvl1pPr>
          </a:lstStyle>
          <a:p>
            <a:pPr>
              <a:defRPr/>
            </a:pPr>
            <a:fld id="{047BBBCF-A01C-42F3-8A34-3A5C44F56F91}" type="slidenum">
              <a:rPr lang="en-GB" altLang="en-US"/>
              <a:pPr>
                <a:defRPr/>
              </a:pPr>
              <a:t>‹#›</a:t>
            </a:fld>
            <a:endParaRPr lang="en-GB" altLang="en-US"/>
          </a:p>
        </p:txBody>
      </p:sp>
    </p:spTree>
    <p:extLst>
      <p:ext uri="{BB962C8B-B14F-4D97-AF65-F5344CB8AC3E}">
        <p14:creationId xmlns:p14="http://schemas.microsoft.com/office/powerpoint/2010/main" val="289133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51910A4-2824-4479-8E89-D9F98D822CA8}" type="slidenum">
              <a:rPr lang="en-GB" altLang="en-US"/>
              <a:pPr>
                <a:defRPr/>
              </a:pPr>
              <a:t>‹#›</a:t>
            </a:fld>
            <a:endParaRPr lang="en-GB" altLang="en-US"/>
          </a:p>
        </p:txBody>
      </p:sp>
    </p:spTree>
    <p:extLst>
      <p:ext uri="{BB962C8B-B14F-4D97-AF65-F5344CB8AC3E}">
        <p14:creationId xmlns:p14="http://schemas.microsoft.com/office/powerpoint/2010/main" val="1719855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E4779B6-8CDD-43FF-BF44-249FADBFA6C5}" type="slidenum">
              <a:rPr lang="en-GB" altLang="en-US"/>
              <a:pPr>
                <a:defRPr/>
              </a:pPr>
              <a:t>‹#›</a:t>
            </a:fld>
            <a:endParaRPr lang="en-GB" altLang="en-US"/>
          </a:p>
        </p:txBody>
      </p:sp>
    </p:spTree>
    <p:extLst>
      <p:ext uri="{BB962C8B-B14F-4D97-AF65-F5344CB8AC3E}">
        <p14:creationId xmlns:p14="http://schemas.microsoft.com/office/powerpoint/2010/main" val="556384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8098D4-44C0-4B6C-8CAF-9BAD60C3F268}" type="slidenum">
              <a:rPr lang="en-GB" altLang="en-US"/>
              <a:pPr>
                <a:defRPr/>
              </a:pPr>
              <a:t>‹#›</a:t>
            </a:fld>
            <a:endParaRPr lang="en-GB" altLang="en-US"/>
          </a:p>
        </p:txBody>
      </p:sp>
    </p:spTree>
    <p:extLst>
      <p:ext uri="{BB962C8B-B14F-4D97-AF65-F5344CB8AC3E}">
        <p14:creationId xmlns:p14="http://schemas.microsoft.com/office/powerpoint/2010/main" val="1891318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2234" y="398463"/>
            <a:ext cx="11167533"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512234" y="1708151"/>
            <a:ext cx="11165417"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30" name="Rectangle 6"/>
          <p:cNvSpPr>
            <a:spLocks noGrp="1" noChangeArrowheads="1"/>
          </p:cNvSpPr>
          <p:nvPr>
            <p:ph type="sldNum" sz="quarter" idx="4"/>
          </p:nvPr>
        </p:nvSpPr>
        <p:spPr bwMode="auto">
          <a:xfrm>
            <a:off x="10483851" y="6451600"/>
            <a:ext cx="1200149"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hangingPunct="1">
              <a:defRPr sz="1000" smtClean="0">
                <a:solidFill>
                  <a:schemeClr val="tx2"/>
                </a:solidFill>
              </a:defRPr>
            </a:lvl1pPr>
          </a:lstStyle>
          <a:p>
            <a:pPr>
              <a:defRPr/>
            </a:pPr>
            <a:fld id="{28ACC906-1F42-465C-9A74-E848C3D9B77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sz="2600" b="1">
          <a:solidFill>
            <a:schemeClr val="tx2"/>
          </a:solidFill>
          <a:latin typeface="+mj-lt"/>
          <a:ea typeface="+mj-ea"/>
          <a:cs typeface="+mj-cs"/>
        </a:defRPr>
      </a:lvl1pPr>
      <a:lvl2pPr algn="l" rtl="0" eaLnBrk="0" fontAlgn="base" hangingPunct="0">
        <a:spcBef>
          <a:spcPct val="0"/>
        </a:spcBef>
        <a:spcAft>
          <a:spcPct val="0"/>
        </a:spcAft>
        <a:defRPr sz="2600" b="1">
          <a:solidFill>
            <a:schemeClr val="tx2"/>
          </a:solidFill>
          <a:latin typeface="Arial" charset="0"/>
        </a:defRPr>
      </a:lvl2pPr>
      <a:lvl3pPr algn="l" rtl="0" eaLnBrk="0" fontAlgn="base" hangingPunct="0">
        <a:spcBef>
          <a:spcPct val="0"/>
        </a:spcBef>
        <a:spcAft>
          <a:spcPct val="0"/>
        </a:spcAft>
        <a:defRPr sz="2600" b="1">
          <a:solidFill>
            <a:schemeClr val="tx2"/>
          </a:solidFill>
          <a:latin typeface="Arial" charset="0"/>
        </a:defRPr>
      </a:lvl3pPr>
      <a:lvl4pPr algn="l" rtl="0" eaLnBrk="0" fontAlgn="base" hangingPunct="0">
        <a:spcBef>
          <a:spcPct val="0"/>
        </a:spcBef>
        <a:spcAft>
          <a:spcPct val="0"/>
        </a:spcAft>
        <a:defRPr sz="2600" b="1">
          <a:solidFill>
            <a:schemeClr val="tx2"/>
          </a:solidFill>
          <a:latin typeface="Arial" charset="0"/>
        </a:defRPr>
      </a:lvl4pPr>
      <a:lvl5pPr algn="l" rtl="0" eaLnBrk="0" fontAlgn="base" hangingPunct="0">
        <a:spcBef>
          <a:spcPct val="0"/>
        </a:spcBef>
        <a:spcAft>
          <a:spcPct val="0"/>
        </a:spcAft>
        <a:defRPr sz="2600" b="1">
          <a:solidFill>
            <a:schemeClr val="tx2"/>
          </a:solidFill>
          <a:latin typeface="Arial" charset="0"/>
        </a:defRPr>
      </a:lvl5pPr>
      <a:lvl6pPr marL="457200" algn="l" rtl="0" fontAlgn="base">
        <a:spcBef>
          <a:spcPct val="0"/>
        </a:spcBef>
        <a:spcAft>
          <a:spcPct val="0"/>
        </a:spcAft>
        <a:defRPr sz="2600" b="1">
          <a:solidFill>
            <a:schemeClr val="tx2"/>
          </a:solidFill>
          <a:latin typeface="Arial" charset="0"/>
        </a:defRPr>
      </a:lvl6pPr>
      <a:lvl7pPr marL="914400" algn="l" rtl="0" fontAlgn="base">
        <a:spcBef>
          <a:spcPct val="0"/>
        </a:spcBef>
        <a:spcAft>
          <a:spcPct val="0"/>
        </a:spcAft>
        <a:defRPr sz="2600" b="1">
          <a:solidFill>
            <a:schemeClr val="tx2"/>
          </a:solidFill>
          <a:latin typeface="Arial" charset="0"/>
        </a:defRPr>
      </a:lvl7pPr>
      <a:lvl8pPr marL="1371600" algn="l" rtl="0" fontAlgn="base">
        <a:spcBef>
          <a:spcPct val="0"/>
        </a:spcBef>
        <a:spcAft>
          <a:spcPct val="0"/>
        </a:spcAft>
        <a:defRPr sz="2600" b="1">
          <a:solidFill>
            <a:schemeClr val="tx2"/>
          </a:solidFill>
          <a:latin typeface="Arial" charset="0"/>
        </a:defRPr>
      </a:lvl8pPr>
      <a:lvl9pPr marL="1828800" algn="l" rtl="0" fontAlgn="base">
        <a:spcBef>
          <a:spcPct val="0"/>
        </a:spcBef>
        <a:spcAft>
          <a:spcPct val="0"/>
        </a:spcAft>
        <a:defRPr sz="2600" b="1">
          <a:solidFill>
            <a:schemeClr val="tx2"/>
          </a:solidFill>
          <a:latin typeface="Arial" charset="0"/>
        </a:defRPr>
      </a:lvl9pPr>
    </p:titleStyle>
    <p:bodyStyle>
      <a:lvl1pPr marL="269875" indent="-269875" algn="l" rtl="0" eaLnBrk="0" fontAlgn="base" hangingPunct="0">
        <a:spcBef>
          <a:spcPct val="0"/>
        </a:spcBef>
        <a:spcAft>
          <a:spcPct val="75000"/>
        </a:spcAft>
        <a:buChar char="•"/>
        <a:defRPr sz="2000">
          <a:solidFill>
            <a:schemeClr val="tx1"/>
          </a:solidFill>
          <a:latin typeface="+mn-lt"/>
          <a:ea typeface="+mn-ea"/>
          <a:cs typeface="+mn-cs"/>
        </a:defRPr>
      </a:lvl1pPr>
      <a:lvl2pPr marL="538163" indent="-266700" algn="l" rtl="0" eaLnBrk="0" fontAlgn="base" hangingPunct="0">
        <a:spcBef>
          <a:spcPct val="0"/>
        </a:spcBef>
        <a:spcAft>
          <a:spcPct val="75000"/>
        </a:spcAft>
        <a:buChar char="•"/>
        <a:defRPr sz="2000">
          <a:solidFill>
            <a:schemeClr val="tx1"/>
          </a:solidFill>
          <a:latin typeface="+mn-lt"/>
        </a:defRPr>
      </a:lvl2pPr>
      <a:lvl3pPr marL="809625" indent="-269875" algn="l" rtl="0" eaLnBrk="0" fontAlgn="base" hangingPunct="0">
        <a:spcBef>
          <a:spcPct val="0"/>
        </a:spcBef>
        <a:spcAft>
          <a:spcPct val="75000"/>
        </a:spcAft>
        <a:buChar char="•"/>
        <a:defRPr sz="2000">
          <a:solidFill>
            <a:schemeClr val="tx1"/>
          </a:solidFill>
          <a:latin typeface="+mn-lt"/>
        </a:defRPr>
      </a:lvl3pPr>
      <a:lvl4pPr marL="1079500" indent="-268288" algn="l" rtl="0" eaLnBrk="0" fontAlgn="base" hangingPunct="0">
        <a:spcBef>
          <a:spcPct val="0"/>
        </a:spcBef>
        <a:spcAft>
          <a:spcPct val="75000"/>
        </a:spcAft>
        <a:buChar char="•"/>
        <a:defRPr sz="2000">
          <a:solidFill>
            <a:schemeClr val="tx1"/>
          </a:solidFill>
          <a:latin typeface="+mn-lt"/>
        </a:defRPr>
      </a:lvl4pPr>
      <a:lvl5pPr marL="1350963" indent="-269875" algn="l" rtl="0" eaLnBrk="0" fontAlgn="base" hangingPunct="0">
        <a:spcBef>
          <a:spcPct val="0"/>
        </a:spcBef>
        <a:spcAft>
          <a:spcPct val="75000"/>
        </a:spcAft>
        <a:buChar char="•"/>
        <a:defRPr sz="2000">
          <a:solidFill>
            <a:schemeClr val="tx1"/>
          </a:solidFill>
          <a:latin typeface="+mn-lt"/>
        </a:defRPr>
      </a:lvl5pPr>
      <a:lvl6pPr marL="1808163" indent="-269875" algn="l" rtl="0" fontAlgn="base">
        <a:spcBef>
          <a:spcPct val="0"/>
        </a:spcBef>
        <a:spcAft>
          <a:spcPct val="75000"/>
        </a:spcAft>
        <a:buChar char="•"/>
        <a:defRPr sz="2000">
          <a:solidFill>
            <a:schemeClr val="tx1"/>
          </a:solidFill>
          <a:latin typeface="+mn-lt"/>
        </a:defRPr>
      </a:lvl6pPr>
      <a:lvl7pPr marL="2265363" indent="-269875" algn="l" rtl="0" fontAlgn="base">
        <a:spcBef>
          <a:spcPct val="0"/>
        </a:spcBef>
        <a:spcAft>
          <a:spcPct val="75000"/>
        </a:spcAft>
        <a:buChar char="•"/>
        <a:defRPr sz="2000">
          <a:solidFill>
            <a:schemeClr val="tx1"/>
          </a:solidFill>
          <a:latin typeface="+mn-lt"/>
        </a:defRPr>
      </a:lvl7pPr>
      <a:lvl8pPr marL="2722563" indent="-269875" algn="l" rtl="0" fontAlgn="base">
        <a:spcBef>
          <a:spcPct val="0"/>
        </a:spcBef>
        <a:spcAft>
          <a:spcPct val="75000"/>
        </a:spcAft>
        <a:buChar char="•"/>
        <a:defRPr sz="2000">
          <a:solidFill>
            <a:schemeClr val="tx1"/>
          </a:solidFill>
          <a:latin typeface="+mn-lt"/>
        </a:defRPr>
      </a:lvl8pPr>
      <a:lvl9pPr marL="3179763" indent="-269875" algn="l" rtl="0" fontAlgn="base">
        <a:spcBef>
          <a:spcPct val="0"/>
        </a:spcBef>
        <a:spcAft>
          <a:spcPct val="7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dirty="0"/>
              <a:t>Testing the Effectiveness of Targeted Financial Sanctions on Russia: Law or War? </a:t>
            </a:r>
            <a:endParaRPr lang="en-US" altLang="en-US" dirty="0"/>
          </a:p>
        </p:txBody>
      </p:sp>
      <p:sp>
        <p:nvSpPr>
          <p:cNvPr id="5123" name="Rectangle 3"/>
          <p:cNvSpPr>
            <a:spLocks noGrp="1" noChangeArrowheads="1"/>
          </p:cNvSpPr>
          <p:nvPr>
            <p:ph type="subTitle" idx="1"/>
          </p:nvPr>
        </p:nvSpPr>
        <p:spPr>
          <a:xfrm>
            <a:off x="1883881" y="3356992"/>
            <a:ext cx="8374063" cy="539750"/>
          </a:xfrm>
        </p:spPr>
        <p:txBody>
          <a:bodyPr/>
          <a:lstStyle/>
          <a:p>
            <a:pPr eaLnBrk="1" hangingPunct="1"/>
            <a:r>
              <a:rPr lang="en-US" altLang="en-US" dirty="0"/>
              <a:t>Jason Sharman, Michael Findley and Daniel Nielson</a:t>
            </a:r>
          </a:p>
          <a:p>
            <a:pPr eaLnBrk="1" hangingPunct="1"/>
            <a:r>
              <a:rPr lang="en-US" altLang="en-US"/>
              <a:t>Security Seminar Series, </a:t>
            </a:r>
            <a:r>
              <a:rPr lang="en-US" altLang="en-US" dirty="0"/>
              <a:t>9 May 2023</a:t>
            </a:r>
          </a:p>
        </p:txBody>
      </p:sp>
      <p:sp>
        <p:nvSpPr>
          <p:cNvPr id="5124" name="Rectangle 4"/>
          <p:cNvSpPr>
            <a:spLocks noChangeArrowheads="1"/>
          </p:cNvSpPr>
          <p:nvPr/>
        </p:nvSpPr>
        <p:spPr bwMode="auto">
          <a:xfrm>
            <a:off x="1908176" y="5548314"/>
            <a:ext cx="8374063"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a:spcAft>
                <a:spcPct val="75000"/>
              </a:spcAft>
              <a:buChar char="•"/>
              <a:defRPr sz="2000">
                <a:solidFill>
                  <a:schemeClr val="tx1"/>
                </a:solidFill>
                <a:latin typeface="Arial" panose="020B0604020202020204" pitchFamily="34" charset="0"/>
              </a:defRPr>
            </a:lvl1pPr>
            <a:lvl2pPr marL="742950" indent="-285750">
              <a:spcAft>
                <a:spcPct val="75000"/>
              </a:spcAft>
              <a:buChar char="•"/>
              <a:defRPr sz="2000">
                <a:solidFill>
                  <a:schemeClr val="tx1"/>
                </a:solidFill>
                <a:latin typeface="Arial" panose="020B0604020202020204" pitchFamily="34" charset="0"/>
              </a:defRPr>
            </a:lvl2pPr>
            <a:lvl3pPr marL="1143000" indent="-228600">
              <a:spcAft>
                <a:spcPct val="75000"/>
              </a:spcAft>
              <a:buChar char="•"/>
              <a:defRPr sz="2000">
                <a:solidFill>
                  <a:schemeClr val="tx1"/>
                </a:solidFill>
                <a:latin typeface="Arial" panose="020B0604020202020204" pitchFamily="34" charset="0"/>
              </a:defRPr>
            </a:lvl3pPr>
            <a:lvl4pPr marL="1600200" indent="-228600">
              <a:spcAft>
                <a:spcPct val="75000"/>
              </a:spcAft>
              <a:buChar char="•"/>
              <a:defRPr sz="2000">
                <a:solidFill>
                  <a:schemeClr val="tx1"/>
                </a:solidFill>
                <a:latin typeface="Arial" panose="020B0604020202020204" pitchFamily="34" charset="0"/>
              </a:defRPr>
            </a:lvl4pPr>
            <a:lvl5pPr marL="2057400" indent="-228600">
              <a:spcAft>
                <a:spcPct val="75000"/>
              </a:spcAft>
              <a:buChar char="•"/>
              <a:defRPr sz="2000">
                <a:solidFill>
                  <a:schemeClr val="tx1"/>
                </a:solidFill>
                <a:latin typeface="Arial" panose="020B0604020202020204" pitchFamily="34" charset="0"/>
              </a:defRPr>
            </a:lvl5pPr>
            <a:lvl6pPr marL="2514600" indent="-228600" eaLnBrk="0" fontAlgn="base" hangingPunct="0">
              <a:spcBef>
                <a:spcPct val="0"/>
              </a:spcBef>
              <a:spcAft>
                <a:spcPct val="7500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7500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7500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75000"/>
              </a:spcAft>
              <a:buChar char="•"/>
              <a:defRPr sz="2000">
                <a:solidFill>
                  <a:schemeClr val="tx1"/>
                </a:solidFill>
                <a:latin typeface="Arial" panose="020B0604020202020204" pitchFamily="34" charset="0"/>
              </a:defRPr>
            </a:lvl9pPr>
          </a:lstStyle>
          <a:p>
            <a:pPr eaLnBrk="1" hangingPunct="1">
              <a:spcAft>
                <a:spcPct val="0"/>
              </a:spcAft>
              <a:buFontTx/>
              <a:buNone/>
            </a:pPr>
            <a:endParaRPr lang="en-GB" altLang="en-US" sz="18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A8472-0D48-F1C6-17AF-C79EFE3AA429}"/>
              </a:ext>
            </a:extLst>
          </p:cNvPr>
          <p:cNvSpPr>
            <a:spLocks noGrp="1"/>
          </p:cNvSpPr>
          <p:nvPr>
            <p:ph type="title"/>
          </p:nvPr>
        </p:nvSpPr>
        <p:spPr/>
        <p:txBody>
          <a:bodyPr/>
          <a:lstStyle/>
          <a:p>
            <a:r>
              <a:rPr lang="en-GB" dirty="0"/>
              <a:t>A Sample Reply: Conspiring to Evade Sanctions</a:t>
            </a:r>
          </a:p>
        </p:txBody>
      </p:sp>
      <p:sp>
        <p:nvSpPr>
          <p:cNvPr id="3" name="Content Placeholder 2">
            <a:extLst>
              <a:ext uri="{FF2B5EF4-FFF2-40B4-BE49-F238E27FC236}">
                <a16:creationId xmlns:a16="http://schemas.microsoft.com/office/drawing/2014/main" id="{DDA92085-B79D-50F3-342A-158BBED2FAD5}"/>
              </a:ext>
            </a:extLst>
          </p:cNvPr>
          <p:cNvSpPr>
            <a:spLocks noGrp="1"/>
          </p:cNvSpPr>
          <p:nvPr>
            <p:ph idx="1"/>
          </p:nvPr>
        </p:nvSpPr>
        <p:spPr/>
        <p:txBody>
          <a:bodyPr/>
          <a:lstStyle/>
          <a:p>
            <a:pPr marL="0" indent="0">
              <a:buNone/>
            </a:pPr>
            <a:r>
              <a:rPr lang="en-US" dirty="0">
                <a:ea typeface="Calibri" panose="020F0502020204030204" pitchFamily="34" charset="0"/>
                <a:cs typeface="Times New Roman" panose="02020603050405020304" pitchFamily="18" charset="0"/>
              </a:rPr>
              <a:t>“</a:t>
            </a:r>
            <a:r>
              <a:rPr lang="en-US" dirty="0">
                <a:effectLst/>
                <a:ea typeface="Calibri" panose="020F0502020204030204" pitchFamily="34" charset="0"/>
                <a:cs typeface="Times New Roman" panose="02020603050405020304" pitchFamily="18" charset="0"/>
              </a:rPr>
              <a:t>Because your clients are </a:t>
            </a:r>
            <a:r>
              <a:rPr lang="en-US" dirty="0" err="1">
                <a:effectLst/>
                <a:ea typeface="Calibri" panose="020F0502020204030204" pitchFamily="34" charset="0"/>
                <a:cs typeface="Times New Roman" panose="02020603050405020304" pitchFamily="18" charset="0"/>
              </a:rPr>
              <a:t>russian</a:t>
            </a:r>
            <a:r>
              <a:rPr lang="en-US" dirty="0">
                <a:effectLst/>
                <a:ea typeface="Calibri" panose="020F0502020204030204" pitchFamily="34" charset="0"/>
                <a:cs typeface="Times New Roman" panose="02020603050405020304" pitchFamily="18" charset="0"/>
              </a:rPr>
              <a:t> citizen and the banks do not accept </a:t>
            </a:r>
            <a:r>
              <a:rPr lang="en-US" dirty="0" err="1">
                <a:effectLst/>
                <a:ea typeface="Calibri" panose="020F0502020204030204" pitchFamily="34" charset="0"/>
                <a:cs typeface="Times New Roman" panose="02020603050405020304" pitchFamily="18" charset="0"/>
              </a:rPr>
              <a:t>russian</a:t>
            </a:r>
            <a:r>
              <a:rPr lang="en-US" dirty="0">
                <a:effectLst/>
                <a:ea typeface="Calibri" panose="020F0502020204030204" pitchFamily="34" charset="0"/>
                <a:cs typeface="Times New Roman" panose="02020603050405020304" pitchFamily="18" charset="0"/>
              </a:rPr>
              <a:t> clients, we suggest to use full nominee service to set up the company and open the bank accounts. This is the best solution for you to be safe and </a:t>
            </a:r>
            <a:r>
              <a:rPr lang="en-US" dirty="0" err="1">
                <a:effectLst/>
                <a:ea typeface="Calibri" panose="020F0502020204030204" pitchFamily="34" charset="0"/>
                <a:cs typeface="Times New Roman" panose="02020603050405020304" pitchFamily="18" charset="0"/>
              </a:rPr>
              <a:t>confidental</a:t>
            </a:r>
            <a:r>
              <a:rPr lang="en-US" dirty="0">
                <a:effectLst/>
                <a:ea typeface="Calibri" panose="020F0502020204030204" pitchFamily="34" charset="0"/>
                <a:cs typeface="Times New Roman" panose="02020603050405020304" pitchFamily="18" charset="0"/>
              </a:rPr>
              <a:t>. </a:t>
            </a:r>
          </a:p>
          <a:p>
            <a:pPr marL="0" indent="0">
              <a:buNone/>
            </a:pPr>
            <a:r>
              <a:rPr lang="en-US" dirty="0">
                <a:effectLst/>
                <a:ea typeface="Calibri" panose="020F0502020204030204" pitchFamily="34" charset="0"/>
                <a:cs typeface="Times New Roman" panose="02020603050405020304" pitchFamily="18" charset="0"/>
              </a:rPr>
              <a:t>We have set up our shelf companies with nominee director and nominee shareholder and set up each bank account with nominee signatory, so the bank won't see you as the beneficiary owner of the account, the bank can see the nominee beneficiary owner, so you will be full anonym. You can buy one company and use the account immediately and avoid the OECD tax exchange problem. </a:t>
            </a:r>
          </a:p>
          <a:p>
            <a:pPr marL="0" indent="0">
              <a:buNone/>
            </a:pPr>
            <a:r>
              <a:rPr lang="en-US" dirty="0">
                <a:effectLst/>
                <a:ea typeface="Calibri" panose="020F0502020204030204" pitchFamily="34" charset="0"/>
                <a:cs typeface="Times New Roman" panose="02020603050405020304" pitchFamily="18" charset="0"/>
              </a:rPr>
              <a:t>If you buy any of these company + bank accounts you will receive all company documents, bank account details, internet login details, user name, password, tokens. So, everything you need to start immediately.”</a:t>
            </a:r>
          </a:p>
          <a:p>
            <a:pPr marL="0" indent="0">
              <a:buNone/>
            </a:pPr>
            <a:endParaRPr lang="en-GB" dirty="0">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38470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DA17D-F7E2-02E0-4E7C-59009277864D}"/>
              </a:ext>
            </a:extLst>
          </p:cNvPr>
          <p:cNvSpPr>
            <a:spLocks noGrp="1"/>
          </p:cNvSpPr>
          <p:nvPr>
            <p:ph type="title"/>
          </p:nvPr>
        </p:nvSpPr>
        <p:spPr/>
        <p:txBody>
          <a:bodyPr/>
          <a:lstStyle/>
          <a:p>
            <a:r>
              <a:rPr lang="en-GB" dirty="0"/>
              <a:t>Round 1 Results 2019-2020, Countries with Magnitsky Sanctions</a:t>
            </a:r>
          </a:p>
        </p:txBody>
      </p:sp>
      <p:graphicFrame>
        <p:nvGraphicFramePr>
          <p:cNvPr id="7" name="Content Placeholder 6">
            <a:extLst>
              <a:ext uri="{FF2B5EF4-FFF2-40B4-BE49-F238E27FC236}">
                <a16:creationId xmlns:a16="http://schemas.microsoft.com/office/drawing/2014/main" id="{C1125A2B-FCFA-4029-9A32-81BA4639B47F}"/>
              </a:ext>
            </a:extLst>
          </p:cNvPr>
          <p:cNvGraphicFramePr>
            <a:graphicFrameLocks noGrp="1"/>
          </p:cNvGraphicFramePr>
          <p:nvPr>
            <p:ph idx="1"/>
            <p:extLst>
              <p:ext uri="{D42A27DB-BD31-4B8C-83A1-F6EECF244321}">
                <p14:modId xmlns:p14="http://schemas.microsoft.com/office/powerpoint/2010/main" val="780422205"/>
              </p:ext>
            </p:extLst>
          </p:nvPr>
        </p:nvGraphicFramePr>
        <p:xfrm>
          <a:off x="1271464" y="1484784"/>
          <a:ext cx="9433050" cy="4567288"/>
        </p:xfrm>
        <a:graphic>
          <a:graphicData uri="http://schemas.openxmlformats.org/drawingml/2006/table">
            <a:tbl>
              <a:tblPr firstRow="1" firstCol="1" bandRow="1">
                <a:tableStyleId>{5C22544A-7EE6-4342-B048-85BDC9FD1C3A}</a:tableStyleId>
              </a:tblPr>
              <a:tblGrid>
                <a:gridCol w="3144350">
                  <a:extLst>
                    <a:ext uri="{9D8B030D-6E8A-4147-A177-3AD203B41FA5}">
                      <a16:colId xmlns:a16="http://schemas.microsoft.com/office/drawing/2014/main" val="883740009"/>
                    </a:ext>
                  </a:extLst>
                </a:gridCol>
                <a:gridCol w="3144350">
                  <a:extLst>
                    <a:ext uri="{9D8B030D-6E8A-4147-A177-3AD203B41FA5}">
                      <a16:colId xmlns:a16="http://schemas.microsoft.com/office/drawing/2014/main" val="2389009086"/>
                    </a:ext>
                  </a:extLst>
                </a:gridCol>
                <a:gridCol w="3144350">
                  <a:extLst>
                    <a:ext uri="{9D8B030D-6E8A-4147-A177-3AD203B41FA5}">
                      <a16:colId xmlns:a16="http://schemas.microsoft.com/office/drawing/2014/main" val="1082071897"/>
                    </a:ext>
                  </a:extLst>
                </a:gridCol>
              </a:tblGrid>
              <a:tr h="1248805">
                <a:tc>
                  <a:txBody>
                    <a:bodyPr/>
                    <a:lstStyle/>
                    <a:p>
                      <a:pPr>
                        <a:lnSpc>
                          <a:spcPct val="200000"/>
                        </a:lnSpc>
                      </a:pPr>
                      <a:r>
                        <a:rPr lang="en-US" sz="2400">
                          <a:effectLst/>
                        </a:rPr>
                        <a:t> </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20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Unsanctioned (Control)</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20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Sanctioned (Treatment)</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5604539"/>
                  </a:ext>
                </a:extLst>
              </a:tr>
              <a:tr h="643138">
                <a:tc>
                  <a:txBody>
                    <a:bodyPr/>
                    <a:lstStyle/>
                    <a:p>
                      <a:pPr>
                        <a:lnSpc>
                          <a:spcPct val="200000"/>
                        </a:lnSpc>
                      </a:pPr>
                      <a:r>
                        <a:rPr lang="en-US" sz="2400">
                          <a:effectLst/>
                        </a:rPr>
                        <a:t>Total N</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dirty="0">
                          <a:effectLst/>
                        </a:rPr>
                        <a:t>3552</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236</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518825078"/>
                  </a:ext>
                </a:extLst>
              </a:tr>
              <a:tr h="643138">
                <a:tc>
                  <a:txBody>
                    <a:bodyPr/>
                    <a:lstStyle/>
                    <a:p>
                      <a:pPr>
                        <a:lnSpc>
                          <a:spcPct val="200000"/>
                        </a:lnSpc>
                      </a:pPr>
                      <a:r>
                        <a:rPr lang="en-US" sz="2400">
                          <a:effectLst/>
                        </a:rPr>
                        <a:t>No Reply</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75.56% (2684)</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77.54% (183)</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53528970"/>
                  </a:ext>
                </a:extLst>
              </a:tr>
              <a:tr h="643138">
                <a:tc>
                  <a:txBody>
                    <a:bodyPr/>
                    <a:lstStyle/>
                    <a:p>
                      <a:pPr>
                        <a:lnSpc>
                          <a:spcPct val="200000"/>
                        </a:lnSpc>
                      </a:pPr>
                      <a:r>
                        <a:rPr lang="en-US" sz="2400">
                          <a:effectLst/>
                        </a:rPr>
                        <a:t>Refusal</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13.03% (463)</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13.56% (32)</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15290891"/>
                  </a:ext>
                </a:extLst>
              </a:tr>
              <a:tr h="643138">
                <a:tc>
                  <a:txBody>
                    <a:bodyPr/>
                    <a:lstStyle/>
                    <a:p>
                      <a:pPr>
                        <a:lnSpc>
                          <a:spcPct val="200000"/>
                        </a:lnSpc>
                      </a:pPr>
                      <a:r>
                        <a:rPr lang="en-US" sz="2400">
                          <a:effectLst/>
                        </a:rPr>
                        <a:t>Compliant</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6.92% (246)</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4.66% (11)</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5792797"/>
                  </a:ext>
                </a:extLst>
              </a:tr>
              <a:tr h="643138">
                <a:tc>
                  <a:txBody>
                    <a:bodyPr/>
                    <a:lstStyle/>
                    <a:p>
                      <a:pPr>
                        <a:lnSpc>
                          <a:spcPct val="200000"/>
                        </a:lnSpc>
                      </a:pPr>
                      <a:r>
                        <a:rPr lang="en-US" sz="2400">
                          <a:effectLst/>
                        </a:rPr>
                        <a:t>Non-Compliant</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dirty="0">
                          <a:effectLst/>
                        </a:rPr>
                        <a:t>4.14% (147)</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dirty="0">
                          <a:effectLst/>
                        </a:rPr>
                        <a:t>4.24% (10)</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98490603"/>
                  </a:ext>
                </a:extLst>
              </a:tr>
            </a:tbl>
          </a:graphicData>
        </a:graphic>
      </p:graphicFrame>
    </p:spTree>
    <p:extLst>
      <p:ext uri="{BB962C8B-B14F-4D97-AF65-F5344CB8AC3E}">
        <p14:creationId xmlns:p14="http://schemas.microsoft.com/office/powerpoint/2010/main" val="264340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2A4D0-DF9A-9D8F-98CC-5F1B36575037}"/>
              </a:ext>
            </a:extLst>
          </p:cNvPr>
          <p:cNvSpPr>
            <a:spLocks noGrp="1"/>
          </p:cNvSpPr>
          <p:nvPr>
            <p:ph type="title"/>
          </p:nvPr>
        </p:nvSpPr>
        <p:spPr/>
        <p:txBody>
          <a:bodyPr/>
          <a:lstStyle/>
          <a:p>
            <a:r>
              <a:rPr lang="en-GB" dirty="0"/>
              <a:t>Round 2 Results May 2022, Countries with Magnitsky Sanctions</a:t>
            </a:r>
          </a:p>
        </p:txBody>
      </p:sp>
      <p:graphicFrame>
        <p:nvGraphicFramePr>
          <p:cNvPr id="4" name="Content Placeholder 3">
            <a:extLst>
              <a:ext uri="{FF2B5EF4-FFF2-40B4-BE49-F238E27FC236}">
                <a16:creationId xmlns:a16="http://schemas.microsoft.com/office/drawing/2014/main" id="{DC676800-6947-2545-5741-C21DAC065F25}"/>
              </a:ext>
            </a:extLst>
          </p:cNvPr>
          <p:cNvGraphicFramePr>
            <a:graphicFrameLocks noGrp="1"/>
          </p:cNvGraphicFramePr>
          <p:nvPr>
            <p:ph idx="1"/>
            <p:extLst>
              <p:ext uri="{D42A27DB-BD31-4B8C-83A1-F6EECF244321}">
                <p14:modId xmlns:p14="http://schemas.microsoft.com/office/powerpoint/2010/main" val="4294184451"/>
              </p:ext>
            </p:extLst>
          </p:nvPr>
        </p:nvGraphicFramePr>
        <p:xfrm>
          <a:off x="983432" y="1628800"/>
          <a:ext cx="9577062" cy="4104456"/>
        </p:xfrm>
        <a:graphic>
          <a:graphicData uri="http://schemas.openxmlformats.org/drawingml/2006/table">
            <a:tbl>
              <a:tblPr firstRow="1" firstCol="1" bandRow="1">
                <a:tableStyleId>{5C22544A-7EE6-4342-B048-85BDC9FD1C3A}</a:tableStyleId>
              </a:tblPr>
              <a:tblGrid>
                <a:gridCol w="3192354">
                  <a:extLst>
                    <a:ext uri="{9D8B030D-6E8A-4147-A177-3AD203B41FA5}">
                      <a16:colId xmlns:a16="http://schemas.microsoft.com/office/drawing/2014/main" val="28820290"/>
                    </a:ext>
                  </a:extLst>
                </a:gridCol>
                <a:gridCol w="3192354">
                  <a:extLst>
                    <a:ext uri="{9D8B030D-6E8A-4147-A177-3AD203B41FA5}">
                      <a16:colId xmlns:a16="http://schemas.microsoft.com/office/drawing/2014/main" val="2763427956"/>
                    </a:ext>
                  </a:extLst>
                </a:gridCol>
                <a:gridCol w="3192354">
                  <a:extLst>
                    <a:ext uri="{9D8B030D-6E8A-4147-A177-3AD203B41FA5}">
                      <a16:colId xmlns:a16="http://schemas.microsoft.com/office/drawing/2014/main" val="1079670018"/>
                    </a:ext>
                  </a:extLst>
                </a:gridCol>
              </a:tblGrid>
              <a:tr h="684076">
                <a:tc>
                  <a:txBody>
                    <a:bodyPr/>
                    <a:lstStyle/>
                    <a:p>
                      <a:pPr>
                        <a:lnSpc>
                          <a:spcPct val="200000"/>
                        </a:lnSpc>
                      </a:pPr>
                      <a:r>
                        <a:rPr lang="en-US" sz="2400">
                          <a:effectLst/>
                        </a:rPr>
                        <a:t> </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200000"/>
                        </a:lnSpc>
                      </a:pPr>
                      <a:r>
                        <a:rPr lang="en-US" sz="2400">
                          <a:effectLst/>
                        </a:rPr>
                        <a:t>Control</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200000"/>
                        </a:lnSpc>
                      </a:pPr>
                      <a:r>
                        <a:rPr lang="en-US" sz="2400">
                          <a:effectLst/>
                        </a:rPr>
                        <a:t>Treatment</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4770417"/>
                  </a:ext>
                </a:extLst>
              </a:tr>
              <a:tr h="684076">
                <a:tc>
                  <a:txBody>
                    <a:bodyPr/>
                    <a:lstStyle/>
                    <a:p>
                      <a:pPr>
                        <a:lnSpc>
                          <a:spcPct val="200000"/>
                        </a:lnSpc>
                      </a:pPr>
                      <a:r>
                        <a:rPr lang="en-US" sz="2400">
                          <a:effectLst/>
                        </a:rPr>
                        <a:t>Total N</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555</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579</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77249262"/>
                  </a:ext>
                </a:extLst>
              </a:tr>
              <a:tr h="684076">
                <a:tc>
                  <a:txBody>
                    <a:bodyPr/>
                    <a:lstStyle/>
                    <a:p>
                      <a:pPr>
                        <a:lnSpc>
                          <a:spcPct val="200000"/>
                        </a:lnSpc>
                      </a:pPr>
                      <a:r>
                        <a:rPr lang="en-US" sz="2400">
                          <a:effectLst/>
                        </a:rPr>
                        <a:t>No Reply</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dirty="0">
                          <a:effectLst/>
                        </a:rPr>
                        <a:t>68.11% (378)</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84.50% (489)***</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07744455"/>
                  </a:ext>
                </a:extLst>
              </a:tr>
              <a:tr h="684076">
                <a:tc>
                  <a:txBody>
                    <a:bodyPr/>
                    <a:lstStyle/>
                    <a:p>
                      <a:pPr>
                        <a:lnSpc>
                          <a:spcPct val="200000"/>
                        </a:lnSpc>
                      </a:pPr>
                      <a:r>
                        <a:rPr lang="en-US" sz="2400">
                          <a:effectLst/>
                        </a:rPr>
                        <a:t>Refusal</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17.30% (96)</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8.64% (50)***</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18102621"/>
                  </a:ext>
                </a:extLst>
              </a:tr>
              <a:tr h="684076">
                <a:tc>
                  <a:txBody>
                    <a:bodyPr/>
                    <a:lstStyle/>
                    <a:p>
                      <a:pPr>
                        <a:lnSpc>
                          <a:spcPct val="200000"/>
                        </a:lnSpc>
                      </a:pPr>
                      <a:r>
                        <a:rPr lang="en-US" sz="2400">
                          <a:effectLst/>
                        </a:rPr>
                        <a:t>Compliant</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7.21% (40)</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3.63% (21)***</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37642708"/>
                  </a:ext>
                </a:extLst>
              </a:tr>
              <a:tr h="684076">
                <a:tc>
                  <a:txBody>
                    <a:bodyPr/>
                    <a:lstStyle/>
                    <a:p>
                      <a:pPr>
                        <a:lnSpc>
                          <a:spcPct val="200000"/>
                        </a:lnSpc>
                      </a:pPr>
                      <a:r>
                        <a:rPr lang="en-US" sz="2400">
                          <a:effectLst/>
                        </a:rPr>
                        <a:t>Non-Compliant</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a:effectLst/>
                        </a:rPr>
                        <a:t>7.39% (41)</a:t>
                      </a:r>
                      <a:endParaRPr lang="en-GB"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200000"/>
                        </a:lnSpc>
                      </a:pPr>
                      <a:r>
                        <a:rPr lang="en-US" sz="2400" dirty="0">
                          <a:effectLst/>
                        </a:rPr>
                        <a:t>3.28% (19)***</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84942688"/>
                  </a:ext>
                </a:extLst>
              </a:tr>
            </a:tbl>
          </a:graphicData>
        </a:graphic>
      </p:graphicFrame>
    </p:spTree>
    <p:extLst>
      <p:ext uri="{BB962C8B-B14F-4D97-AF65-F5344CB8AC3E}">
        <p14:creationId xmlns:p14="http://schemas.microsoft.com/office/powerpoint/2010/main" val="682615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War not Law? Assessing the Effectiveness of Magnitsky Sanctions </a:t>
            </a:r>
          </a:p>
        </p:txBody>
      </p:sp>
      <p:sp>
        <p:nvSpPr>
          <p:cNvPr id="3" name="Content Placeholder 2"/>
          <p:cNvSpPr>
            <a:spLocks noGrp="1"/>
          </p:cNvSpPr>
          <p:nvPr>
            <p:ph idx="1"/>
          </p:nvPr>
        </p:nvSpPr>
        <p:spPr/>
        <p:txBody>
          <a:bodyPr/>
          <a:lstStyle/>
          <a:p>
            <a:r>
              <a:rPr lang="en-GB" sz="2200" dirty="0"/>
              <a:t>Pre-war ineffectiveness of Magnitsky sanctions: no significant differentiation between sanctioned and non-sanctioned names by private firms</a:t>
            </a:r>
          </a:p>
          <a:p>
            <a:r>
              <a:rPr lang="en-GB" sz="2200" dirty="0"/>
              <a:t>Post-war effectiveness of Magnitsky sanctions: significant differentiation between sanctioned and non-sanctioned names by private firms</a:t>
            </a:r>
          </a:p>
          <a:p>
            <a:r>
              <a:rPr lang="en-GB" sz="2200" dirty="0"/>
              <a:t>Countries without Magnitsky sanctions showed same effect, despite absence of law</a:t>
            </a:r>
          </a:p>
          <a:p>
            <a:r>
              <a:rPr lang="en-GB" sz="2200" dirty="0"/>
              <a:t>Political/reputational rather than legal underpinnings of sanctions effectiveness</a:t>
            </a:r>
          </a:p>
          <a:p>
            <a:r>
              <a:rPr lang="en-GB" sz="2200" dirty="0"/>
              <a:t>Non-compliance: glass half-full or half-empty?</a:t>
            </a:r>
          </a:p>
          <a:p>
            <a:r>
              <a:rPr lang="en-GB" sz="2200" dirty="0"/>
              <a:t>Broader questions re effectiveness of new sanctions and experimental testing </a:t>
            </a:r>
          </a:p>
          <a:p>
            <a:pPr marL="0" indent="0">
              <a:buNone/>
            </a:pPr>
            <a:endParaRPr lang="en-GB" sz="2200" dirty="0"/>
          </a:p>
        </p:txBody>
      </p:sp>
    </p:spTree>
    <p:extLst>
      <p:ext uri="{BB962C8B-B14F-4D97-AF65-F5344CB8AC3E}">
        <p14:creationId xmlns:p14="http://schemas.microsoft.com/office/powerpoint/2010/main" val="131561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9230816" cy="851694"/>
          </a:xfrm>
        </p:spPr>
        <p:txBody>
          <a:bodyPr/>
          <a:lstStyle/>
          <a:p>
            <a:r>
              <a:rPr lang="en-GB" sz="2800" dirty="0"/>
              <a:t>Sanctions, Shell Companies and Transparency Rules</a:t>
            </a:r>
            <a:br>
              <a:rPr lang="en-GB" dirty="0"/>
            </a:b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31904" y="1556792"/>
            <a:ext cx="6192687" cy="4248472"/>
          </a:xfrm>
        </p:spPr>
      </p:pic>
      <p:sp>
        <p:nvSpPr>
          <p:cNvPr id="4" name="Text Placeholder 3"/>
          <p:cNvSpPr>
            <a:spLocks noGrp="1"/>
          </p:cNvSpPr>
          <p:nvPr>
            <p:ph type="body" sz="half" idx="2"/>
          </p:nvPr>
        </p:nvSpPr>
        <p:spPr/>
        <p:txBody>
          <a:bodyPr/>
          <a:lstStyle/>
          <a:p>
            <a:r>
              <a:rPr lang="en-US" sz="1800" dirty="0"/>
              <a:t>Untraceable shell companies and bank accounts as the main mechanisms for large-scale cross-border financial crime, including sanctions-busting</a:t>
            </a:r>
          </a:p>
          <a:p>
            <a:r>
              <a:rPr lang="en-US" sz="1800" dirty="0"/>
              <a:t>Know Your Customer rule the cornerstone of global Anti-Money Laundering and sanctions regulations </a:t>
            </a:r>
          </a:p>
          <a:p>
            <a:r>
              <a:rPr lang="en-US" sz="1800" dirty="0"/>
              <a:t>The Risk-Based Approach the central principle of the regulatory regime for both governments and the private sector</a:t>
            </a:r>
          </a:p>
          <a:p>
            <a:r>
              <a:rPr lang="en-US" sz="1800" dirty="0"/>
              <a:t>The locus of compliance with financial transparency rules and sanctions: private sector for-profit firms</a:t>
            </a:r>
          </a:p>
          <a:p>
            <a:endParaRPr lang="en-US" sz="1800" dirty="0"/>
          </a:p>
          <a:p>
            <a:endParaRPr lang="en-GB" dirty="0"/>
          </a:p>
        </p:txBody>
      </p:sp>
    </p:spTree>
    <p:extLst>
      <p:ext uri="{BB962C8B-B14F-4D97-AF65-F5344CB8AC3E}">
        <p14:creationId xmlns:p14="http://schemas.microsoft.com/office/powerpoint/2010/main" val="3452528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40" y="106712"/>
            <a:ext cx="8429087" cy="1162050"/>
          </a:xfrm>
        </p:spPr>
        <p:txBody>
          <a:bodyPr/>
          <a:lstStyle/>
          <a:p>
            <a:r>
              <a:rPr lang="en-GB" sz="2800" dirty="0"/>
              <a:t>The Problem of Compliance: Rules and Reality</a:t>
            </a:r>
            <a:br>
              <a:rPr lang="en-GB" dirty="0"/>
            </a:br>
            <a:endParaRPr lang="en-GB"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5688397" y="1532349"/>
            <a:ext cx="4917008" cy="4389834"/>
          </a:xfrm>
        </p:spPr>
      </p:pic>
      <p:sp>
        <p:nvSpPr>
          <p:cNvPr id="4" name="Text Placeholder 3"/>
          <p:cNvSpPr>
            <a:spLocks noGrp="1"/>
          </p:cNvSpPr>
          <p:nvPr>
            <p:ph type="body" sz="half" idx="2"/>
          </p:nvPr>
        </p:nvSpPr>
        <p:spPr/>
        <p:txBody>
          <a:bodyPr/>
          <a:lstStyle/>
          <a:p>
            <a:r>
              <a:rPr lang="en-US" sz="2000" dirty="0"/>
              <a:t>Do the rules work? Simple question, hard to answer</a:t>
            </a:r>
          </a:p>
          <a:p>
            <a:r>
              <a:rPr lang="en-US" sz="2000" dirty="0"/>
              <a:t>Lots of rules and sanctions, but anecdotally lots of scandals</a:t>
            </a:r>
          </a:p>
          <a:p>
            <a:r>
              <a:rPr lang="en-US" sz="2000" dirty="0"/>
              <a:t>Flaws in the measures of effectiveness</a:t>
            </a:r>
          </a:p>
          <a:p>
            <a:r>
              <a:rPr lang="en-US" sz="2000" dirty="0"/>
              <a:t>A new approach: rule-testing by rule-breaking in mystery shopping</a:t>
            </a:r>
          </a:p>
          <a:p>
            <a:r>
              <a:rPr lang="en-US" sz="2000" dirty="0"/>
              <a:t>Testing the effectiveness of transparency rules and sanctions via email solicitations to banks and law firms</a:t>
            </a:r>
          </a:p>
          <a:p>
            <a:endParaRPr lang="en-GB" dirty="0"/>
          </a:p>
        </p:txBody>
      </p:sp>
    </p:spTree>
    <p:extLst>
      <p:ext uri="{BB962C8B-B14F-4D97-AF65-F5344CB8AC3E}">
        <p14:creationId xmlns:p14="http://schemas.microsoft.com/office/powerpoint/2010/main" val="123924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Problem: Selling Secrecy via Shell Companies </a:t>
            </a:r>
          </a:p>
        </p:txBody>
      </p:sp>
      <p:sp>
        <p:nvSpPr>
          <p:cNvPr id="3" name="Content Placeholder 2"/>
          <p:cNvSpPr>
            <a:spLocks noGrp="1"/>
          </p:cNvSpPr>
          <p:nvPr>
            <p:ph idx="1"/>
          </p:nvPr>
        </p:nvSpPr>
        <p:spPr/>
        <p:txBody>
          <a:bodyPr/>
          <a:lstStyle/>
          <a:p>
            <a:pPr marL="0" indent="0">
              <a:buNone/>
            </a:pPr>
            <a:endParaRPr lang="en-GB" dirty="0"/>
          </a:p>
          <a:p>
            <a:pPr marL="0" indent="0">
              <a:buNone/>
            </a:pPr>
            <a:r>
              <a:rPr lang="en-GB" dirty="0"/>
              <a:t>The advertising pitch 1: “A corporation is a legal person created by state statute that can be used as a fall guy, a servant, a good friend or a decoy… A person you control... yet cannot be held accountable for its actions. Imagine the possibilities!”</a:t>
            </a:r>
          </a:p>
          <a:p>
            <a:pPr marL="0" indent="0">
              <a:buNone/>
            </a:pPr>
            <a:endParaRPr lang="en-GB" dirty="0"/>
          </a:p>
          <a:p>
            <a:pPr marL="0" indent="0">
              <a:buNone/>
            </a:pPr>
            <a:r>
              <a:rPr lang="en-GB" dirty="0"/>
              <a:t>The advertising pitch 2: “Would you like to be anonymous where your ex-spouse, boss, renters, mooching friends and family, and the government doesn’t know your business? Our nominee service keeps your name and contact information off public records by listing a nominee name and contact information instead of yours.”</a:t>
            </a:r>
          </a:p>
          <a:p>
            <a:pPr marL="0" indent="0">
              <a:buNone/>
            </a:pPr>
            <a:endParaRPr lang="en-GB" dirty="0"/>
          </a:p>
        </p:txBody>
      </p:sp>
    </p:spTree>
    <p:extLst>
      <p:ext uri="{BB962C8B-B14F-4D97-AF65-F5344CB8AC3E}">
        <p14:creationId xmlns:p14="http://schemas.microsoft.com/office/powerpoint/2010/main" val="2663658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7BD66-484B-8271-DC04-D38BED9A4A55}"/>
              </a:ext>
            </a:extLst>
          </p:cNvPr>
          <p:cNvSpPr>
            <a:spLocks noGrp="1"/>
          </p:cNvSpPr>
          <p:nvPr>
            <p:ph type="title"/>
          </p:nvPr>
        </p:nvSpPr>
        <p:spPr/>
        <p:txBody>
          <a:bodyPr/>
          <a:lstStyle/>
          <a:p>
            <a:r>
              <a:rPr lang="en-GB" dirty="0"/>
              <a:t>Beating Sanctions via Shell Companies</a:t>
            </a:r>
          </a:p>
        </p:txBody>
      </p:sp>
      <p:sp>
        <p:nvSpPr>
          <p:cNvPr id="3" name="Content Placeholder 2">
            <a:extLst>
              <a:ext uri="{FF2B5EF4-FFF2-40B4-BE49-F238E27FC236}">
                <a16:creationId xmlns:a16="http://schemas.microsoft.com/office/drawing/2014/main" id="{696D53F2-61B0-D607-8AC3-1B856A26C93A}"/>
              </a:ext>
            </a:extLst>
          </p:cNvPr>
          <p:cNvSpPr>
            <a:spLocks noGrp="1"/>
          </p:cNvSpPr>
          <p:nvPr>
            <p:ph idx="1"/>
          </p:nvPr>
        </p:nvSpPr>
        <p:spPr/>
        <p:txBody>
          <a:bodyPr/>
          <a:lstStyle/>
          <a:p>
            <a:r>
              <a:rPr lang="en-GB" dirty="0"/>
              <a:t>Iran, Alias and 650 Fifth Ave Manhattan</a:t>
            </a:r>
          </a:p>
          <a:p>
            <a:r>
              <a:rPr lang="en-GB" dirty="0"/>
              <a:t>North Korea and </a:t>
            </a:r>
            <a:r>
              <a:rPr lang="en-GB" dirty="0" err="1"/>
              <a:t>Solgan</a:t>
            </a:r>
            <a:r>
              <a:rPr lang="en-GB" dirty="0"/>
              <a:t> Invest LLP UK</a:t>
            </a:r>
          </a:p>
          <a:p>
            <a:r>
              <a:rPr lang="en-GB" dirty="0"/>
              <a:t>A Ukraine-Russia example: Vladimir </a:t>
            </a:r>
            <a:r>
              <a:rPr lang="en-GB" dirty="0" err="1"/>
              <a:t>Saldo</a:t>
            </a:r>
            <a:endParaRPr lang="en-GB" dirty="0"/>
          </a:p>
          <a:p>
            <a:r>
              <a:rPr lang="en-GB" dirty="0"/>
              <a:t>Sanctioned June 2022 by UK government for aiding Russia</a:t>
            </a:r>
          </a:p>
          <a:p>
            <a:r>
              <a:rPr lang="en-GB" dirty="0"/>
              <a:t>November 2022 </a:t>
            </a:r>
            <a:r>
              <a:rPr lang="en-GB" dirty="0" err="1"/>
              <a:t>Saldo</a:t>
            </a:r>
            <a:r>
              <a:rPr lang="en-GB" dirty="0"/>
              <a:t> formed </a:t>
            </a:r>
            <a:r>
              <a:rPr lang="en-GB" dirty="0" err="1"/>
              <a:t>Grainholding</a:t>
            </a:r>
            <a:r>
              <a:rPr lang="en-GB" dirty="0"/>
              <a:t> Ltd UK </a:t>
            </a:r>
          </a:p>
        </p:txBody>
      </p:sp>
      <p:pic>
        <p:nvPicPr>
          <p:cNvPr id="7" name="Picture 6" descr="A person in a suit and tie&#10;&#10;Description automatically generated with medium confidence">
            <a:extLst>
              <a:ext uri="{FF2B5EF4-FFF2-40B4-BE49-F238E27FC236}">
                <a16:creationId xmlns:a16="http://schemas.microsoft.com/office/drawing/2014/main" id="{38559C8A-3745-6749-FF53-D0E9E7C173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0176" y="1412777"/>
            <a:ext cx="4097660" cy="4680520"/>
          </a:xfrm>
          <a:prstGeom prst="rect">
            <a:avLst/>
          </a:prstGeom>
        </p:spPr>
      </p:pic>
    </p:spTree>
    <p:extLst>
      <p:ext uri="{BB962C8B-B14F-4D97-AF65-F5344CB8AC3E}">
        <p14:creationId xmlns:p14="http://schemas.microsoft.com/office/powerpoint/2010/main" val="426422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9378-2458-D359-3A79-6E3A4FAF0A2D}"/>
              </a:ext>
            </a:extLst>
          </p:cNvPr>
          <p:cNvSpPr>
            <a:spLocks noGrp="1"/>
          </p:cNvSpPr>
          <p:nvPr>
            <p:ph type="title"/>
          </p:nvPr>
        </p:nvSpPr>
        <p:spPr/>
        <p:txBody>
          <a:bodyPr/>
          <a:lstStyle/>
          <a:p>
            <a:r>
              <a:rPr lang="en-GB" dirty="0"/>
              <a:t>The New Sanctions and Magnitsky Laws</a:t>
            </a:r>
          </a:p>
        </p:txBody>
      </p:sp>
      <p:sp>
        <p:nvSpPr>
          <p:cNvPr id="3" name="Content Placeholder 2">
            <a:extLst>
              <a:ext uri="{FF2B5EF4-FFF2-40B4-BE49-F238E27FC236}">
                <a16:creationId xmlns:a16="http://schemas.microsoft.com/office/drawing/2014/main" id="{C316FDBC-9024-F2F1-31A7-837A366A373A}"/>
              </a:ext>
            </a:extLst>
          </p:cNvPr>
          <p:cNvSpPr>
            <a:spLocks noGrp="1"/>
          </p:cNvSpPr>
          <p:nvPr>
            <p:ph idx="1"/>
          </p:nvPr>
        </p:nvSpPr>
        <p:spPr/>
        <p:txBody>
          <a:bodyPr/>
          <a:lstStyle/>
          <a:p>
            <a:r>
              <a:rPr lang="en-GB" dirty="0"/>
              <a:t>The spread and evolution of new sanctions post-Cold War </a:t>
            </a:r>
          </a:p>
          <a:p>
            <a:r>
              <a:rPr lang="en-GB" dirty="0"/>
              <a:t>Sanctions targeted at individuals and groups not general</a:t>
            </a:r>
          </a:p>
          <a:p>
            <a:r>
              <a:rPr lang="en-GB" dirty="0"/>
              <a:t>Finance not trade is the key pressure point </a:t>
            </a:r>
          </a:p>
          <a:p>
            <a:r>
              <a:rPr lang="en-GB" dirty="0"/>
              <a:t>Sanctions applied by private for-profit actors (banks) not the state</a:t>
            </a:r>
          </a:p>
          <a:p>
            <a:r>
              <a:rPr lang="en-GB" dirty="0"/>
              <a:t>Sergei Magnitsky Russian anti-corruption investigator, killed 2009</a:t>
            </a:r>
          </a:p>
          <a:p>
            <a:r>
              <a:rPr lang="en-GB" dirty="0"/>
              <a:t>Magnitsky Sanctions: US 2012, Canada 2015, UK 2017, EU 2020</a:t>
            </a:r>
          </a:p>
          <a:p>
            <a:r>
              <a:rPr lang="en-GB" dirty="0"/>
              <a:t>Are new sanctions any more effective?</a:t>
            </a:r>
          </a:p>
          <a:p>
            <a:pPr marL="0" indent="0">
              <a:buNone/>
            </a:pPr>
            <a:endParaRPr lang="en-GB" dirty="0"/>
          </a:p>
          <a:p>
            <a:pPr marL="0" indent="0">
              <a:buNone/>
            </a:pPr>
            <a:endParaRPr lang="en-GB" dirty="0"/>
          </a:p>
          <a:p>
            <a:pPr marL="0" indent="0">
              <a:buNone/>
            </a:pPr>
            <a:r>
              <a:rPr lang="en-GB" dirty="0"/>
              <a:t> </a:t>
            </a:r>
          </a:p>
        </p:txBody>
      </p:sp>
      <p:pic>
        <p:nvPicPr>
          <p:cNvPr id="4" name="Picture 3">
            <a:extLst>
              <a:ext uri="{FF2B5EF4-FFF2-40B4-BE49-F238E27FC236}">
                <a16:creationId xmlns:a16="http://schemas.microsoft.com/office/drawing/2014/main" id="{D5A634C7-BDA4-8CF9-9F16-E1DFA0F27E56}"/>
              </a:ext>
            </a:extLst>
          </p:cNvPr>
          <p:cNvPicPr>
            <a:picLocks noChangeAspect="1"/>
          </p:cNvPicPr>
          <p:nvPr/>
        </p:nvPicPr>
        <p:blipFill>
          <a:blip r:embed="rId2"/>
          <a:stretch>
            <a:fillRect/>
          </a:stretch>
        </p:blipFill>
        <p:spPr>
          <a:xfrm>
            <a:off x="8760295" y="1844824"/>
            <a:ext cx="2917355" cy="3744416"/>
          </a:xfrm>
          <a:prstGeom prst="rect">
            <a:avLst/>
          </a:prstGeom>
        </p:spPr>
      </p:pic>
    </p:spTree>
    <p:extLst>
      <p:ext uri="{BB962C8B-B14F-4D97-AF65-F5344CB8AC3E}">
        <p14:creationId xmlns:p14="http://schemas.microsoft.com/office/powerpoint/2010/main" val="3042960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Field Experimental Logic</a:t>
            </a:r>
          </a:p>
        </p:txBody>
      </p:sp>
      <p:sp>
        <p:nvSpPr>
          <p:cNvPr id="3" name="Content Placeholder 2"/>
          <p:cNvSpPr>
            <a:spLocks noGrp="1"/>
          </p:cNvSpPr>
          <p:nvPr>
            <p:ph idx="1"/>
          </p:nvPr>
        </p:nvSpPr>
        <p:spPr/>
        <p:txBody>
          <a:bodyPr/>
          <a:lstStyle/>
          <a:p>
            <a:r>
              <a:rPr lang="en-GB" dirty="0"/>
              <a:t>The experimental logic in action: which Covid vaccines work?</a:t>
            </a:r>
          </a:p>
          <a:p>
            <a:r>
              <a:rPr lang="en-GB" dirty="0"/>
              <a:t>Testing drugs and vaccines: random allocation to control (placebo) and treatment groups</a:t>
            </a:r>
          </a:p>
          <a:p>
            <a:r>
              <a:rPr lang="en-GB" dirty="0"/>
              <a:t>Post-treatment comparison: is the treatment group healthier than the control? Difference is good, vaccines cause a decline in </a:t>
            </a:r>
            <a:r>
              <a:rPr lang="en-GB" dirty="0" err="1"/>
              <a:t>Covid</a:t>
            </a:r>
            <a:endParaRPr lang="en-GB" dirty="0"/>
          </a:p>
          <a:p>
            <a:r>
              <a:rPr lang="en-GB" dirty="0"/>
              <a:t>From drugs and medicine to people and </a:t>
            </a:r>
            <a:r>
              <a:rPr lang="en-GB" dirty="0" err="1"/>
              <a:t>firms:is</a:t>
            </a:r>
            <a:r>
              <a:rPr lang="en-GB" dirty="0"/>
              <a:t> John more employable than Jennifer?</a:t>
            </a:r>
          </a:p>
          <a:p>
            <a:r>
              <a:rPr lang="en-GB" dirty="0"/>
              <a:t>Randomly allocating male and female-named identical post-doc applications to academics</a:t>
            </a:r>
          </a:p>
          <a:p>
            <a:r>
              <a:rPr lang="en-GB" dirty="0"/>
              <a:t>Post-treatment comparison of the interview and pay rate for male and female applicants: difference is bad, gender discrimination causes labour market inequity </a:t>
            </a:r>
          </a:p>
        </p:txBody>
      </p:sp>
    </p:spTree>
    <p:extLst>
      <p:ext uri="{BB962C8B-B14F-4D97-AF65-F5344CB8AC3E}">
        <p14:creationId xmlns:p14="http://schemas.microsoft.com/office/powerpoint/2010/main" val="1150060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Experiments and Transparency Rules</a:t>
            </a:r>
          </a:p>
        </p:txBody>
      </p:sp>
      <p:sp>
        <p:nvSpPr>
          <p:cNvPr id="3" name="Content Placeholder 2"/>
          <p:cNvSpPr>
            <a:spLocks noGrp="1"/>
          </p:cNvSpPr>
          <p:nvPr>
            <p:ph idx="1"/>
          </p:nvPr>
        </p:nvSpPr>
        <p:spPr/>
        <p:txBody>
          <a:bodyPr/>
          <a:lstStyle/>
          <a:p>
            <a:r>
              <a:rPr lang="en-GB" sz="2200" dirty="0"/>
              <a:t>Do firms know their customers? Do they screen out targeted individuals?</a:t>
            </a:r>
          </a:p>
          <a:p>
            <a:r>
              <a:rPr lang="en-GB" sz="2200" dirty="0"/>
              <a:t>The essence of the Risk-Based Approach: differential treatment of high- and low-risk profiles, discriminating between customers</a:t>
            </a:r>
          </a:p>
          <a:p>
            <a:r>
              <a:rPr lang="en-GB" sz="2200" dirty="0"/>
              <a:t>Random allocation of low-risk (control/unsanctioned) and high-risk (treatment/sanctioned) customer names via email solicitations</a:t>
            </a:r>
          </a:p>
          <a:p>
            <a:r>
              <a:rPr lang="en-GB" sz="2200" dirty="0"/>
              <a:t>Post-treatment comparison: comparing response rate, refusal rate, compliance rate for sanctioned and unsanctioned customer names</a:t>
            </a:r>
          </a:p>
          <a:p>
            <a:r>
              <a:rPr lang="en-GB" sz="2200" dirty="0"/>
              <a:t>Large difference between sanctioned and unsanctioned names indicates effectiveness, low or no difference indicates ineffectiveness </a:t>
            </a:r>
          </a:p>
          <a:p>
            <a:pPr marL="0" indent="0">
              <a:buNone/>
            </a:pPr>
            <a:endParaRPr lang="en-GB" dirty="0"/>
          </a:p>
          <a:p>
            <a:endParaRPr lang="en-GB" dirty="0"/>
          </a:p>
        </p:txBody>
      </p:sp>
    </p:spTree>
    <p:extLst>
      <p:ext uri="{BB962C8B-B14F-4D97-AF65-F5344CB8AC3E}">
        <p14:creationId xmlns:p14="http://schemas.microsoft.com/office/powerpoint/2010/main" val="226566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62EBB-20BA-1E77-4513-5273244F9FB9}"/>
              </a:ext>
            </a:extLst>
          </p:cNvPr>
          <p:cNvSpPr>
            <a:spLocks noGrp="1"/>
          </p:cNvSpPr>
          <p:nvPr>
            <p:ph type="title"/>
          </p:nvPr>
        </p:nvSpPr>
        <p:spPr/>
        <p:txBody>
          <a:bodyPr/>
          <a:lstStyle/>
          <a:p>
            <a:r>
              <a:rPr lang="en-GB" dirty="0"/>
              <a:t>Mystery Shopping: The Approach Email Template</a:t>
            </a:r>
          </a:p>
        </p:txBody>
      </p:sp>
      <p:sp>
        <p:nvSpPr>
          <p:cNvPr id="3" name="Content Placeholder 2">
            <a:extLst>
              <a:ext uri="{FF2B5EF4-FFF2-40B4-BE49-F238E27FC236}">
                <a16:creationId xmlns:a16="http://schemas.microsoft.com/office/drawing/2014/main" id="{0C43BDD4-EECF-8205-1871-FDB541DA7ABF}"/>
              </a:ext>
            </a:extLst>
          </p:cNvPr>
          <p:cNvSpPr>
            <a:spLocks noGrp="1"/>
          </p:cNvSpPr>
          <p:nvPr>
            <p:ph idx="1"/>
          </p:nvPr>
        </p:nvSpPr>
        <p:spPr/>
        <p:txBody>
          <a:bodyPr/>
          <a:lstStyle/>
          <a:p>
            <a:pPr marL="0" indent="0">
              <a:lnSpc>
                <a:spcPct val="115000"/>
              </a:lnSpc>
              <a:spcAft>
                <a:spcPts val="10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My colleague and I currently operate a business consulting firm out of </a:t>
            </a:r>
            <a:r>
              <a:rPr lang="en-US" b="1" dirty="0">
                <a:effectLst/>
                <a:latin typeface="Calibri" panose="020F0502020204030204" pitchFamily="34" charset="0"/>
                <a:ea typeface="Calibri" panose="020F0502020204030204" pitchFamily="34" charset="0"/>
                <a:cs typeface="Times New Roman" panose="02020603050405020304" pitchFamily="18" charset="0"/>
              </a:rPr>
              <a:t>[Russia/control country], </a:t>
            </a:r>
            <a:r>
              <a:rPr lang="en-US" dirty="0">
                <a:effectLst/>
                <a:latin typeface="Calibri" panose="020F0502020204030204" pitchFamily="34" charset="0"/>
                <a:ea typeface="Calibri" panose="020F0502020204030204" pitchFamily="34" charset="0"/>
                <a:cs typeface="Times New Roman" panose="02020603050405020304" pitchFamily="18" charset="0"/>
              </a:rPr>
              <a:t>where we are both residents. We are currently in the process of expanding our firm overseas to reach clients in your region. Due to our company’s growth, we desire to incorporate our firm internationally. We are currently looking into several incorporation services in order to get the best fit for our firm and want some more information on the services you offer. How much do your services cost? What sort of identifying documents do you require to start the process? If possible, we would like to incorporate our firm confidentially.   We would appreciate any information on the incorporation process that you could provide, specifically with reference to the two above questions.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We look forward to working with you towards establishing our firm worldwide. Due to frequent business trips, we ask that you please contact us via e-mail.</a:t>
            </a:r>
          </a:p>
          <a:p>
            <a:pPr marL="0" indent="0">
              <a:lnSpc>
                <a:spcPct val="115000"/>
              </a:lnSpc>
              <a:spcAft>
                <a:spcPts val="1000"/>
              </a:spcAft>
              <a:buNone/>
            </a:pPr>
            <a:r>
              <a:rPr lang="en-US" b="1" dirty="0">
                <a:latin typeface="Calibri" panose="020F0502020204030204" pitchFamily="34" charset="0"/>
                <a:ea typeface="Calibri" panose="020F0502020204030204" pitchFamily="34" charset="0"/>
                <a:cs typeface="Times New Roman" panose="02020603050405020304" pitchFamily="18" charset="0"/>
              </a:rPr>
              <a:t>[sanctioned name/non-sanctioned name]</a:t>
            </a: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7434947"/>
      </p:ext>
    </p:extLst>
  </p:cSld>
  <p:clrMapOvr>
    <a:masterClrMapping/>
  </p:clrMapOvr>
</p:sld>
</file>

<file path=ppt/theme/theme1.xml><?xml version="1.0" encoding="utf-8"?>
<a:theme xmlns:a="http://schemas.openxmlformats.org/drawingml/2006/main" name="blank">
  <a:themeElements>
    <a:clrScheme name="blank 1">
      <a:dk1>
        <a:srgbClr val="003E72"/>
      </a:dk1>
      <a:lt1>
        <a:srgbClr val="FFFFFF"/>
      </a:lt1>
      <a:dk2>
        <a:srgbClr val="FFFFFF"/>
      </a:dk2>
      <a:lt2>
        <a:srgbClr val="00B3BE"/>
      </a:lt2>
      <a:accent1>
        <a:srgbClr val="0073CF"/>
      </a:accent1>
      <a:accent2>
        <a:srgbClr val="E37222"/>
      </a:accent2>
      <a:accent3>
        <a:srgbClr val="FFFFFF"/>
      </a:accent3>
      <a:accent4>
        <a:srgbClr val="003460"/>
      </a:accent4>
      <a:accent5>
        <a:srgbClr val="AABCE4"/>
      </a:accent5>
      <a:accent6>
        <a:srgbClr val="CE671E"/>
      </a:accent6>
      <a:hlink>
        <a:srgbClr val="58A618"/>
      </a:hlink>
      <a:folHlink>
        <a:srgbClr val="8E258D"/>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3E72"/>
        </a:dk1>
        <a:lt1>
          <a:srgbClr val="FFFFFF"/>
        </a:lt1>
        <a:dk2>
          <a:srgbClr val="FFFFFF"/>
        </a:dk2>
        <a:lt2>
          <a:srgbClr val="00B3BE"/>
        </a:lt2>
        <a:accent1>
          <a:srgbClr val="0073CF"/>
        </a:accent1>
        <a:accent2>
          <a:srgbClr val="E37222"/>
        </a:accent2>
        <a:accent3>
          <a:srgbClr val="FFFFFF"/>
        </a:accent3>
        <a:accent4>
          <a:srgbClr val="003460"/>
        </a:accent4>
        <a:accent5>
          <a:srgbClr val="AABCE4"/>
        </a:accent5>
        <a:accent6>
          <a:srgbClr val="CE671E"/>
        </a:accent6>
        <a:hlink>
          <a:srgbClr val="58A618"/>
        </a:hlink>
        <a:folHlink>
          <a:srgbClr val="8E258D"/>
        </a:folHlink>
      </a:clrScheme>
      <a:clrMap bg1="lt1" tx1="dk1" bg2="lt2" tx2="dk2" accent1="accent1" accent2="accent2" accent3="accent3" accent4="accent4" accent5="accent5" accent6="accent6" hlink="hlink" folHlink="folHlink"/>
    </a:extraClrScheme>
    <a:extraClrScheme>
      <a:clrScheme name="blank 2">
        <a:dk1>
          <a:srgbClr val="003E72"/>
        </a:dk1>
        <a:lt1>
          <a:srgbClr val="FFFFFF"/>
        </a:lt1>
        <a:dk2>
          <a:srgbClr val="FFFFFF"/>
        </a:dk2>
        <a:lt2>
          <a:srgbClr val="83AFB4"/>
        </a:lt2>
        <a:accent1>
          <a:srgbClr val="6AADE4"/>
        </a:accent1>
        <a:accent2>
          <a:srgbClr val="EFBD47"/>
        </a:accent2>
        <a:accent3>
          <a:srgbClr val="FFFFFF"/>
        </a:accent3>
        <a:accent4>
          <a:srgbClr val="003460"/>
        </a:accent4>
        <a:accent5>
          <a:srgbClr val="B9D3EF"/>
        </a:accent5>
        <a:accent6>
          <a:srgbClr val="D9AB3F"/>
        </a:accent6>
        <a:hlink>
          <a:srgbClr val="A8B400"/>
        </a:hlink>
        <a:folHlink>
          <a:srgbClr val="6A4061"/>
        </a:folHlink>
      </a:clrScheme>
      <a:clrMap bg1="lt1" tx1="dk1" bg2="lt2" tx2="dk2" accent1="accent1" accent2="accent2" accent3="accent3" accent4="accent4" accent5="accent5" accent6="accent6" hlink="hlink" folHlink="folHlink"/>
    </a:extraClrScheme>
    <a:extraClrScheme>
      <a:clrScheme name="blank 3">
        <a:dk1>
          <a:srgbClr val="003E72"/>
        </a:dk1>
        <a:lt1>
          <a:srgbClr val="FFFFFF"/>
        </a:lt1>
        <a:dk2>
          <a:srgbClr val="FFFFFF"/>
        </a:dk2>
        <a:lt2>
          <a:srgbClr val="156570"/>
        </a:lt2>
        <a:accent1>
          <a:srgbClr val="003E72"/>
        </a:accent1>
        <a:accent2>
          <a:srgbClr val="C84E00"/>
        </a:accent2>
        <a:accent3>
          <a:srgbClr val="FFFFFF"/>
        </a:accent3>
        <a:accent4>
          <a:srgbClr val="003460"/>
        </a:accent4>
        <a:accent5>
          <a:srgbClr val="AAAFBC"/>
        </a:accent5>
        <a:accent6>
          <a:srgbClr val="B54600"/>
        </a:accent6>
        <a:hlink>
          <a:srgbClr val="435125"/>
        </a:hlink>
        <a:folHlink>
          <a:srgbClr val="412D5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2687</TotalTime>
  <Words>1149</Words>
  <Application>Microsoft Office PowerPoint</Application>
  <PresentationFormat>Widescreen</PresentationFormat>
  <Paragraphs>103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blank</vt:lpstr>
      <vt:lpstr>Testing the Effectiveness of Targeted Financial Sanctions on Russia: Law or War? </vt:lpstr>
      <vt:lpstr>Sanctions, Shell Companies and Transparency Rules </vt:lpstr>
      <vt:lpstr>The Problem of Compliance: Rules and Reality </vt:lpstr>
      <vt:lpstr>The Problem: Selling Secrecy via Shell Companies </vt:lpstr>
      <vt:lpstr>Beating Sanctions via Shell Companies</vt:lpstr>
      <vt:lpstr>The New Sanctions and Magnitsky Laws</vt:lpstr>
      <vt:lpstr>Field Experimental Logic</vt:lpstr>
      <vt:lpstr>Experiments and Transparency Rules</vt:lpstr>
      <vt:lpstr>Mystery Shopping: The Approach Email Template</vt:lpstr>
      <vt:lpstr>A Sample Reply: Conspiring to Evade Sanctions</vt:lpstr>
      <vt:lpstr>Round 1 Results 2019-2020, Countries with Magnitsky Sanctions</vt:lpstr>
      <vt:lpstr>Round 2 Results May 2022, Countries with Magnitsky Sanctions</vt:lpstr>
      <vt:lpstr>War not Law? Assessing the Effectiveness of Magnitsky Sanctions </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Jason Sharman</cp:lastModifiedBy>
  <cp:revision>113</cp:revision>
  <cp:lastPrinted>2018-03-09T12:18:02Z</cp:lastPrinted>
  <dcterms:created xsi:type="dcterms:W3CDTF">2008-03-27T10:29:55Z</dcterms:created>
  <dcterms:modified xsi:type="dcterms:W3CDTF">2023-05-08T17:48:42Z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