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77" r:id="rId6"/>
    <p:sldId id="263" r:id="rId7"/>
    <p:sldId id="269" r:id="rId8"/>
    <p:sldId id="261" r:id="rId9"/>
    <p:sldId id="268" r:id="rId10"/>
    <p:sldId id="274" r:id="rId11"/>
    <p:sldId id="275" r:id="rId12"/>
    <p:sldId id="264" r:id="rId13"/>
    <p:sldId id="276" r:id="rId14"/>
    <p:sldId id="272" r:id="rId15"/>
    <p:sldId id="273" r:id="rId16"/>
    <p:sldId id="279" r:id="rId17"/>
    <p:sldId id="280" r:id="rId18"/>
    <p:sldId id="258" r:id="rId19"/>
    <p:sldId id="278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29091" autoAdjust="0"/>
    <p:restoredTop sz="66509" autoAdjust="0"/>
  </p:normalViewPr>
  <p:slideViewPr>
    <p:cSldViewPr snapToObjects="1">
      <p:cViewPr varScale="1">
        <p:scale>
          <a:sx n="97" d="100"/>
          <a:sy n="97" d="100"/>
        </p:scale>
        <p:origin x="-24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00F52-D9BE-2545-8CF3-68CD071AEDCC}" type="doc">
      <dgm:prSet loTypeId="urn:microsoft.com/office/officeart/2005/8/layout/cycle7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FE78A93-7326-0744-9935-F1F96A5B99BB}">
      <dgm:prSet phldrT="[Text]"/>
      <dgm:spPr/>
      <dgm:t>
        <a:bodyPr/>
        <a:lstStyle/>
        <a:p>
          <a:r>
            <a:rPr lang="en-US" b="1" dirty="0" smtClean="0">
              <a:latin typeface="Helvetica Neue"/>
              <a:cs typeface="Helvetica Neue"/>
            </a:rPr>
            <a:t>Consistency</a:t>
          </a:r>
          <a:endParaRPr lang="en-US" b="1" dirty="0">
            <a:latin typeface="Helvetica Neue"/>
            <a:cs typeface="Helvetica Neue"/>
          </a:endParaRPr>
        </a:p>
      </dgm:t>
    </dgm:pt>
    <dgm:pt modelId="{6DD63876-75B1-B04B-870D-185C7D4BB4A4}" type="parTrans" cxnId="{E65B3483-73C3-9040-8E05-9DBCAA550ABE}">
      <dgm:prSet/>
      <dgm:spPr/>
      <dgm:t>
        <a:bodyPr/>
        <a:lstStyle/>
        <a:p>
          <a:endParaRPr lang="en-US"/>
        </a:p>
      </dgm:t>
    </dgm:pt>
    <dgm:pt modelId="{26417A6E-2239-EA40-8E43-A025D2C83B20}" type="sibTrans" cxnId="{E65B3483-73C3-9040-8E05-9DBCAA550ABE}">
      <dgm:prSet/>
      <dgm:spPr>
        <a:solidFill>
          <a:srgbClr val="7F7F7F"/>
        </a:solidFill>
      </dgm:spPr>
      <dgm:t>
        <a:bodyPr/>
        <a:lstStyle/>
        <a:p>
          <a:endParaRPr lang="en-US"/>
        </a:p>
      </dgm:t>
    </dgm:pt>
    <dgm:pt modelId="{4D264F4D-19B2-8046-A5F3-EACF0651047A}">
      <dgm:prSet phldrT="[Text]"/>
      <dgm:spPr/>
      <dgm:t>
        <a:bodyPr/>
        <a:lstStyle/>
        <a:p>
          <a:r>
            <a:rPr lang="en-US" b="1" dirty="0" smtClean="0">
              <a:latin typeface="Helvetica Neue"/>
              <a:cs typeface="Helvetica Neue"/>
            </a:rPr>
            <a:t>Partition Tolerance</a:t>
          </a:r>
          <a:endParaRPr lang="en-US" b="1" dirty="0">
            <a:latin typeface="Helvetica Neue"/>
            <a:cs typeface="Helvetica Neue"/>
          </a:endParaRPr>
        </a:p>
      </dgm:t>
    </dgm:pt>
    <dgm:pt modelId="{25F4C183-6C57-094D-81C0-F695FE2B28A0}" type="parTrans" cxnId="{D90219CD-13A4-DC45-9235-328DD65C3202}">
      <dgm:prSet/>
      <dgm:spPr/>
      <dgm:t>
        <a:bodyPr/>
        <a:lstStyle/>
        <a:p>
          <a:endParaRPr lang="en-US"/>
        </a:p>
      </dgm:t>
    </dgm:pt>
    <dgm:pt modelId="{ABA8042E-7C85-7341-93EE-2E4920F37094}" type="sibTrans" cxnId="{D90219CD-13A4-DC45-9235-328DD65C3202}">
      <dgm:prSet/>
      <dgm:spPr>
        <a:solidFill>
          <a:srgbClr val="7F7F7F"/>
        </a:solidFill>
      </dgm:spPr>
      <dgm:t>
        <a:bodyPr/>
        <a:lstStyle/>
        <a:p>
          <a:endParaRPr lang="en-US"/>
        </a:p>
      </dgm:t>
    </dgm:pt>
    <dgm:pt modelId="{518C9433-5F5D-D244-A8AF-64EEDB757C5F}">
      <dgm:prSet phldrT="[Text]"/>
      <dgm:spPr/>
      <dgm:t>
        <a:bodyPr/>
        <a:lstStyle/>
        <a:p>
          <a:r>
            <a:rPr lang="en-US" b="1" dirty="0" smtClean="0">
              <a:ln/>
              <a:effectLst/>
              <a:latin typeface="Helvetica Neue"/>
              <a:cs typeface="Helvetica Neue"/>
            </a:rPr>
            <a:t>Availability</a:t>
          </a:r>
          <a:endParaRPr lang="en-US" b="1" dirty="0">
            <a:ln/>
            <a:effectLst/>
            <a:latin typeface="Helvetica Neue"/>
            <a:cs typeface="Helvetica Neue"/>
          </a:endParaRPr>
        </a:p>
      </dgm:t>
    </dgm:pt>
    <dgm:pt modelId="{0703AF9E-6219-714D-AC17-25E52A2FD2F7}" type="parTrans" cxnId="{6B18FF33-D064-EE44-9CAF-4CA39F39826C}">
      <dgm:prSet/>
      <dgm:spPr/>
      <dgm:t>
        <a:bodyPr/>
        <a:lstStyle/>
        <a:p>
          <a:endParaRPr lang="en-US"/>
        </a:p>
      </dgm:t>
    </dgm:pt>
    <dgm:pt modelId="{AD8E9FCE-3E8F-504D-93BE-CD96A6694C4F}" type="sibTrans" cxnId="{6B18FF33-D064-EE44-9CAF-4CA39F39826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4940EE1C-78EF-7945-81ED-B254EA13F03C}" type="pres">
      <dgm:prSet presAssocID="{A1000F52-D9BE-2545-8CF3-68CD071AED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79C645-37F2-8C45-AAF7-E9C057B1D636}" type="pres">
      <dgm:prSet presAssocID="{5FE78A93-7326-0744-9935-F1F96A5B99BB}" presName="node" presStyleLbl="node1" presStyleIdx="0" presStyleCnt="3" custRadScaleRad="1262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787E3-48E8-3747-AFCA-F5703670D80A}" type="pres">
      <dgm:prSet presAssocID="{26417A6E-2239-EA40-8E43-A025D2C83B2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D404CBE9-5DDA-404A-B5C0-80FF2B93F05C}" type="pres">
      <dgm:prSet presAssocID="{26417A6E-2239-EA40-8E43-A025D2C83B2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3C9DBC92-D07C-7D4B-849C-09653D970E46}" type="pres">
      <dgm:prSet presAssocID="{4D264F4D-19B2-8046-A5F3-EACF0651047A}" presName="node" presStyleLbl="node1" presStyleIdx="1" presStyleCnt="3" custRadScaleRad="140929" custRadScaleInc="-1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1D28B6-3095-B044-8A82-66EA2B6E2231}" type="pres">
      <dgm:prSet presAssocID="{ABA8042E-7C85-7341-93EE-2E4920F37094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78DFE66-587D-244A-8818-864C75E51FCA}" type="pres">
      <dgm:prSet presAssocID="{ABA8042E-7C85-7341-93EE-2E4920F3709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33674DF-BB8F-4C4C-87BD-962404A9EB99}" type="pres">
      <dgm:prSet presAssocID="{518C9433-5F5D-D244-A8AF-64EEDB757C5F}" presName="node" presStyleLbl="node1" presStyleIdx="2" presStyleCnt="3" custRadScaleRad="140929" custRadScaleInc="1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29D75-A2DF-9A41-B75A-E16F34E2D1B5}" type="pres">
      <dgm:prSet presAssocID="{AD8E9FCE-3E8F-504D-93BE-CD96A6694C4F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01E632B-5CF0-7A48-AC55-854261F44F08}" type="pres">
      <dgm:prSet presAssocID="{AD8E9FCE-3E8F-504D-93BE-CD96A6694C4F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65B3483-73C3-9040-8E05-9DBCAA550ABE}" srcId="{A1000F52-D9BE-2545-8CF3-68CD071AEDCC}" destId="{5FE78A93-7326-0744-9935-F1F96A5B99BB}" srcOrd="0" destOrd="0" parTransId="{6DD63876-75B1-B04B-870D-185C7D4BB4A4}" sibTransId="{26417A6E-2239-EA40-8E43-A025D2C83B20}"/>
    <dgm:cxn modelId="{FFD16A39-D54F-3B4B-9587-FB119B161DA1}" type="presOf" srcId="{ABA8042E-7C85-7341-93EE-2E4920F37094}" destId="{3D1D28B6-3095-B044-8A82-66EA2B6E2231}" srcOrd="0" destOrd="0" presId="urn:microsoft.com/office/officeart/2005/8/layout/cycle7"/>
    <dgm:cxn modelId="{6B18FF33-D064-EE44-9CAF-4CA39F39826C}" srcId="{A1000F52-D9BE-2545-8CF3-68CD071AEDCC}" destId="{518C9433-5F5D-D244-A8AF-64EEDB757C5F}" srcOrd="2" destOrd="0" parTransId="{0703AF9E-6219-714D-AC17-25E52A2FD2F7}" sibTransId="{AD8E9FCE-3E8F-504D-93BE-CD96A6694C4F}"/>
    <dgm:cxn modelId="{EBF41707-1B71-9848-8E53-1504C830E75B}" type="presOf" srcId="{26417A6E-2239-EA40-8E43-A025D2C83B20}" destId="{D404CBE9-5DDA-404A-B5C0-80FF2B93F05C}" srcOrd="1" destOrd="0" presId="urn:microsoft.com/office/officeart/2005/8/layout/cycle7"/>
    <dgm:cxn modelId="{1C75D78A-DB99-8E49-8C7C-9135439201D7}" type="presOf" srcId="{5FE78A93-7326-0744-9935-F1F96A5B99BB}" destId="{3079C645-37F2-8C45-AAF7-E9C057B1D636}" srcOrd="0" destOrd="0" presId="urn:microsoft.com/office/officeart/2005/8/layout/cycle7"/>
    <dgm:cxn modelId="{190892D3-C3CB-024B-A061-AC79EF19DFA9}" type="presOf" srcId="{518C9433-5F5D-D244-A8AF-64EEDB757C5F}" destId="{833674DF-BB8F-4C4C-87BD-962404A9EB99}" srcOrd="0" destOrd="0" presId="urn:microsoft.com/office/officeart/2005/8/layout/cycle7"/>
    <dgm:cxn modelId="{E38F797E-81C5-534A-92BC-CCF20129937B}" type="presOf" srcId="{26417A6E-2239-EA40-8E43-A025D2C83B20}" destId="{2FD787E3-48E8-3747-AFCA-F5703670D80A}" srcOrd="0" destOrd="0" presId="urn:microsoft.com/office/officeart/2005/8/layout/cycle7"/>
    <dgm:cxn modelId="{D90219CD-13A4-DC45-9235-328DD65C3202}" srcId="{A1000F52-D9BE-2545-8CF3-68CD071AEDCC}" destId="{4D264F4D-19B2-8046-A5F3-EACF0651047A}" srcOrd="1" destOrd="0" parTransId="{25F4C183-6C57-094D-81C0-F695FE2B28A0}" sibTransId="{ABA8042E-7C85-7341-93EE-2E4920F37094}"/>
    <dgm:cxn modelId="{639B35A1-3D26-214F-8837-80FF9F93B8B0}" type="presOf" srcId="{A1000F52-D9BE-2545-8CF3-68CD071AEDCC}" destId="{4940EE1C-78EF-7945-81ED-B254EA13F03C}" srcOrd="0" destOrd="0" presId="urn:microsoft.com/office/officeart/2005/8/layout/cycle7"/>
    <dgm:cxn modelId="{A52D19BF-F158-A148-899D-1D2CBB92E3ED}" type="presOf" srcId="{AD8E9FCE-3E8F-504D-93BE-CD96A6694C4F}" destId="{C01E632B-5CF0-7A48-AC55-854261F44F08}" srcOrd="1" destOrd="0" presId="urn:microsoft.com/office/officeart/2005/8/layout/cycle7"/>
    <dgm:cxn modelId="{A292B196-5EEB-544D-B373-2DD3269A65C7}" type="presOf" srcId="{AD8E9FCE-3E8F-504D-93BE-CD96A6694C4F}" destId="{25C29D75-A2DF-9A41-B75A-E16F34E2D1B5}" srcOrd="0" destOrd="0" presId="urn:microsoft.com/office/officeart/2005/8/layout/cycle7"/>
    <dgm:cxn modelId="{FA5EF413-4ECD-3044-A0CD-93CC9900D81D}" type="presOf" srcId="{ABA8042E-7C85-7341-93EE-2E4920F37094}" destId="{378DFE66-587D-244A-8818-864C75E51FCA}" srcOrd="1" destOrd="0" presId="urn:microsoft.com/office/officeart/2005/8/layout/cycle7"/>
    <dgm:cxn modelId="{697F5D87-2459-0E40-94A7-C1C00DC45CB1}" type="presOf" srcId="{4D264F4D-19B2-8046-A5F3-EACF0651047A}" destId="{3C9DBC92-D07C-7D4B-849C-09653D970E46}" srcOrd="0" destOrd="0" presId="urn:microsoft.com/office/officeart/2005/8/layout/cycle7"/>
    <dgm:cxn modelId="{1489F829-96F8-A049-AF19-4D140F9428D6}" type="presParOf" srcId="{4940EE1C-78EF-7945-81ED-B254EA13F03C}" destId="{3079C645-37F2-8C45-AAF7-E9C057B1D636}" srcOrd="0" destOrd="0" presId="urn:microsoft.com/office/officeart/2005/8/layout/cycle7"/>
    <dgm:cxn modelId="{D7729047-F40F-9546-92C0-6C9B62FCD4F9}" type="presParOf" srcId="{4940EE1C-78EF-7945-81ED-B254EA13F03C}" destId="{2FD787E3-48E8-3747-AFCA-F5703670D80A}" srcOrd="1" destOrd="0" presId="urn:microsoft.com/office/officeart/2005/8/layout/cycle7"/>
    <dgm:cxn modelId="{71A811BF-6163-2B45-AE15-9BBA38492275}" type="presParOf" srcId="{2FD787E3-48E8-3747-AFCA-F5703670D80A}" destId="{D404CBE9-5DDA-404A-B5C0-80FF2B93F05C}" srcOrd="0" destOrd="0" presId="urn:microsoft.com/office/officeart/2005/8/layout/cycle7"/>
    <dgm:cxn modelId="{4F09E4DF-7D04-F247-B91A-AF54108D6728}" type="presParOf" srcId="{4940EE1C-78EF-7945-81ED-B254EA13F03C}" destId="{3C9DBC92-D07C-7D4B-849C-09653D970E46}" srcOrd="2" destOrd="0" presId="urn:microsoft.com/office/officeart/2005/8/layout/cycle7"/>
    <dgm:cxn modelId="{6A534CCA-3E4C-9C4B-A8B3-4E344A6990BB}" type="presParOf" srcId="{4940EE1C-78EF-7945-81ED-B254EA13F03C}" destId="{3D1D28B6-3095-B044-8A82-66EA2B6E2231}" srcOrd="3" destOrd="0" presId="urn:microsoft.com/office/officeart/2005/8/layout/cycle7"/>
    <dgm:cxn modelId="{E969364C-2862-974C-9A7D-2B471F3F4872}" type="presParOf" srcId="{3D1D28B6-3095-B044-8A82-66EA2B6E2231}" destId="{378DFE66-587D-244A-8818-864C75E51FCA}" srcOrd="0" destOrd="0" presId="urn:microsoft.com/office/officeart/2005/8/layout/cycle7"/>
    <dgm:cxn modelId="{CC85D21C-4D4E-D54F-9469-CC827885C4AD}" type="presParOf" srcId="{4940EE1C-78EF-7945-81ED-B254EA13F03C}" destId="{833674DF-BB8F-4C4C-87BD-962404A9EB99}" srcOrd="4" destOrd="0" presId="urn:microsoft.com/office/officeart/2005/8/layout/cycle7"/>
    <dgm:cxn modelId="{99E725DF-58BD-DA49-B540-6B2B50FEC1F4}" type="presParOf" srcId="{4940EE1C-78EF-7945-81ED-B254EA13F03C}" destId="{25C29D75-A2DF-9A41-B75A-E16F34E2D1B5}" srcOrd="5" destOrd="0" presId="urn:microsoft.com/office/officeart/2005/8/layout/cycle7"/>
    <dgm:cxn modelId="{57C72FD4-BA13-A647-B294-2E9A75A9DC69}" type="presParOf" srcId="{25C29D75-A2DF-9A41-B75A-E16F34E2D1B5}" destId="{C01E632B-5CF0-7A48-AC55-854261F44F08}" srcOrd="0" destOrd="0" presId="urn:microsoft.com/office/officeart/2005/8/layout/cycle7"/>
  </dgm:cxnLst>
  <dgm:bg>
    <a:effectLst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3A979-33EF-D64F-8A11-7CA48D0F3BE4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31DB4-83A4-3244-A20E-4AA8EE6143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1DB4-83A4-3244-A20E-4AA8EE61438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10/12/10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2342D81E-66B4-DB43-9B40-1DC13093A57A}" type="datetimeFigureOut">
              <a:rPr lang="en-US" smtClean="0"/>
              <a:pPr/>
              <a:t>10/12/10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2F38A74A-A491-B14E-AF70-3C4A444C5F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br>
              <a:rPr lang="en-US" dirty="0" smtClean="0"/>
            </a:br>
            <a:r>
              <a:rPr lang="en-US" dirty="0" smtClean="0"/>
              <a:t>Data Center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Derek </a:t>
            </a:r>
            <a:r>
              <a:rPr lang="en-US" b="1" dirty="0" smtClean="0">
                <a:solidFill>
                  <a:schemeClr val="tx1"/>
                </a:solidFill>
              </a:rPr>
              <a:t>Murray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October 2010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distributed</a:t>
            </a:r>
            <a:r>
              <a:rPr lang="en-US" baseline="0" dirty="0" smtClean="0"/>
              <a:t> processing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Single Program, Multiple Data (SPMD)</a:t>
            </a:r>
          </a:p>
          <a:p>
            <a:endParaRPr lang="en-US" baseline="0" dirty="0" smtClean="0"/>
          </a:p>
          <a:p>
            <a:r>
              <a:rPr lang="en-US" baseline="0" dirty="0" smtClean="0"/>
              <a:t>Fault tolerance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>
            <a:stCxn id="9" idx="2"/>
          </p:cNvCxnSpPr>
          <p:nvPr/>
        </p:nvCxnSpPr>
        <p:spPr>
          <a:xfrm rot="5400000">
            <a:off x="1676400" y="5486400"/>
            <a:ext cx="457200" cy="1588"/>
          </a:xfrm>
          <a:prstGeom prst="line">
            <a:avLst/>
          </a:prstGeom>
          <a:ln w="508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4344988" y="5485606"/>
            <a:ext cx="457200" cy="1588"/>
          </a:xfrm>
          <a:prstGeom prst="line">
            <a:avLst/>
          </a:prstGeom>
          <a:ln w="508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011194" y="5485606"/>
            <a:ext cx="457200" cy="1588"/>
          </a:xfrm>
          <a:prstGeom prst="line">
            <a:avLst/>
          </a:prstGeom>
          <a:ln w="508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farming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52800" y="1905000"/>
            <a:ext cx="24384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Master</a:t>
            </a:r>
            <a:endParaRPr lang="en-US" sz="3000" b="1" dirty="0">
              <a:latin typeface="Helvetica Neue"/>
              <a:cs typeface="Helvetica Neue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Worker</a:t>
            </a:r>
            <a:endParaRPr lang="en-US" sz="3000" b="1" dirty="0">
              <a:latin typeface="Helvetica Neue"/>
              <a:cs typeface="Helvetica Neue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05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Worker</a:t>
            </a:r>
            <a:endParaRPr lang="en-US" sz="3000" b="1" dirty="0">
              <a:latin typeface="Helvetica Neue"/>
              <a:cs typeface="Helvetica Neue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Worker</a:t>
            </a:r>
            <a:endParaRPr lang="en-US" sz="3000" b="1" dirty="0">
              <a:latin typeface="Helvetica Neue"/>
              <a:cs typeface="Helvetica Neue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038600" y="3580606"/>
            <a:ext cx="1066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2552700" y="2399506"/>
            <a:ext cx="1066800" cy="2362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V="1">
            <a:off x="5524897" y="2399903"/>
            <a:ext cx="1066006" cy="2362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0" y="571500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0" y="5716588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Storage</a:t>
            </a:r>
            <a:endParaRPr lang="en-US" sz="3000" b="1" dirty="0">
              <a:latin typeface="Helvetica Neue"/>
              <a:cs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n-US" b="0" dirty="0" smtClean="0"/>
              <a:t>(2004)</a:t>
            </a:r>
            <a:endParaRPr lang="en-US" b="0" dirty="0"/>
          </a:p>
        </p:txBody>
      </p:sp>
      <p:sp>
        <p:nvSpPr>
          <p:cNvPr id="170" name="Folded Corner 169"/>
          <p:cNvSpPr/>
          <p:nvPr/>
        </p:nvSpPr>
        <p:spPr>
          <a:xfrm>
            <a:off x="1676400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olded Corner 170"/>
          <p:cNvSpPr/>
          <p:nvPr/>
        </p:nvSpPr>
        <p:spPr>
          <a:xfrm>
            <a:off x="2513806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olded Corner 178"/>
          <p:cNvSpPr/>
          <p:nvPr/>
        </p:nvSpPr>
        <p:spPr>
          <a:xfrm>
            <a:off x="3353595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Folded Corner 179"/>
          <p:cNvSpPr/>
          <p:nvPr/>
        </p:nvSpPr>
        <p:spPr>
          <a:xfrm>
            <a:off x="4193384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Folded Corner 180"/>
          <p:cNvSpPr/>
          <p:nvPr/>
        </p:nvSpPr>
        <p:spPr>
          <a:xfrm>
            <a:off x="5033173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Folded Corner 181"/>
          <p:cNvSpPr/>
          <p:nvPr/>
        </p:nvSpPr>
        <p:spPr>
          <a:xfrm>
            <a:off x="5872962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Folded Corner 182"/>
          <p:cNvSpPr/>
          <p:nvPr/>
        </p:nvSpPr>
        <p:spPr>
          <a:xfrm>
            <a:off x="6712751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Folded Corner 183"/>
          <p:cNvSpPr/>
          <p:nvPr/>
        </p:nvSpPr>
        <p:spPr>
          <a:xfrm>
            <a:off x="7552540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olded Corner 184"/>
          <p:cNvSpPr/>
          <p:nvPr/>
        </p:nvSpPr>
        <p:spPr>
          <a:xfrm>
            <a:off x="8392329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/>
          <p:cNvGrpSpPr/>
          <p:nvPr/>
        </p:nvGrpSpPr>
        <p:grpSpPr>
          <a:xfrm>
            <a:off x="0" y="4648200"/>
            <a:ext cx="8077200" cy="685800"/>
            <a:chOff x="0" y="4648200"/>
            <a:chExt cx="8077200" cy="685800"/>
          </a:xfrm>
        </p:grpSpPr>
        <p:sp>
          <p:nvSpPr>
            <p:cNvPr id="15" name="Oval 14"/>
            <p:cNvSpPr/>
            <p:nvPr/>
          </p:nvSpPr>
          <p:spPr>
            <a:xfrm>
              <a:off x="2362200" y="4648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200400" y="4648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038600" y="4648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876800" y="4648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715000" y="4648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553200" y="4648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391400" y="4648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0" y="4800601"/>
              <a:ext cx="1524000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2400" b="1" dirty="0">
                <a:latin typeface="Helvetica Neue"/>
                <a:cs typeface="Helvetica Neue"/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524000" y="1981199"/>
            <a:ext cx="7391400" cy="1066801"/>
            <a:chOff x="1524000" y="1981199"/>
            <a:chExt cx="7391400" cy="1066801"/>
          </a:xfrm>
        </p:grpSpPr>
        <p:cxnSp>
          <p:nvCxnSpPr>
            <p:cNvPr id="206" name="Straight Arrow Connector 205"/>
            <p:cNvCxnSpPr>
              <a:stCxn id="170" idx="2"/>
              <a:endCxn id="13" idx="0"/>
            </p:cNvCxnSpPr>
            <p:nvPr/>
          </p:nvCxnSpPr>
          <p:spPr>
            <a:xfrm rot="5400000">
              <a:off x="1676401" y="2171699"/>
              <a:ext cx="380999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Arrow Connector 208"/>
            <p:cNvCxnSpPr/>
            <p:nvPr/>
          </p:nvCxnSpPr>
          <p:spPr>
            <a:xfrm rot="5400000">
              <a:off x="2516190" y="2170906"/>
              <a:ext cx="380999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Arrow Connector 209"/>
            <p:cNvCxnSpPr/>
            <p:nvPr/>
          </p:nvCxnSpPr>
          <p:spPr>
            <a:xfrm rot="5400000">
              <a:off x="3340883" y="2170905"/>
              <a:ext cx="380999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Arrow Connector 210"/>
            <p:cNvCxnSpPr/>
            <p:nvPr/>
          </p:nvCxnSpPr>
          <p:spPr>
            <a:xfrm rot="5400000">
              <a:off x="4181466" y="2170905"/>
              <a:ext cx="380999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Arrow Connector 211"/>
            <p:cNvCxnSpPr/>
            <p:nvPr/>
          </p:nvCxnSpPr>
          <p:spPr>
            <a:xfrm rot="5400000">
              <a:off x="5022049" y="2170905"/>
              <a:ext cx="380999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Arrow Connector 212"/>
            <p:cNvCxnSpPr/>
            <p:nvPr/>
          </p:nvCxnSpPr>
          <p:spPr>
            <a:xfrm rot="5400000">
              <a:off x="5862632" y="2170905"/>
              <a:ext cx="380999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213"/>
            <p:cNvCxnSpPr/>
            <p:nvPr/>
          </p:nvCxnSpPr>
          <p:spPr>
            <a:xfrm rot="5400000">
              <a:off x="6703215" y="2170905"/>
              <a:ext cx="380999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Arrow Connector 214"/>
            <p:cNvCxnSpPr/>
            <p:nvPr/>
          </p:nvCxnSpPr>
          <p:spPr>
            <a:xfrm rot="5400000">
              <a:off x="7543798" y="2170905"/>
              <a:ext cx="380999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Arrow Connector 215"/>
            <p:cNvCxnSpPr/>
            <p:nvPr/>
          </p:nvCxnSpPr>
          <p:spPr>
            <a:xfrm rot="5400000">
              <a:off x="8384381" y="2170905"/>
              <a:ext cx="380999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2362200" y="2362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00400" y="2362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038600" y="2362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876800" y="2362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715000" y="2362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553200" y="2362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391400" y="2362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229600" y="2362200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524000" y="2362199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866901" y="3047998"/>
            <a:ext cx="6705599" cy="1600996"/>
            <a:chOff x="1866901" y="3047998"/>
            <a:chExt cx="6705599" cy="1600996"/>
          </a:xfrm>
        </p:grpSpPr>
        <p:cxnSp>
          <p:nvCxnSpPr>
            <p:cNvPr id="25" name="Straight Arrow Connector 24"/>
            <p:cNvCxnSpPr>
              <a:stCxn id="5" idx="4"/>
              <a:endCxn id="15" idx="0"/>
            </p:cNvCxnSpPr>
            <p:nvPr/>
          </p:nvCxnSpPr>
          <p:spPr>
            <a:xfrm rot="5400000">
              <a:off x="1905000" y="3848100"/>
              <a:ext cx="1600200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5" idx="4"/>
              <a:endCxn id="16" idx="0"/>
            </p:cNvCxnSpPr>
            <p:nvPr/>
          </p:nvCxnSpPr>
          <p:spPr>
            <a:xfrm rot="16200000" flipH="1">
              <a:off x="23241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5" idx="4"/>
              <a:endCxn id="17" idx="0"/>
            </p:cNvCxnSpPr>
            <p:nvPr/>
          </p:nvCxnSpPr>
          <p:spPr>
            <a:xfrm rot="16200000" flipH="1">
              <a:off x="27432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5" idx="4"/>
              <a:endCxn id="18" idx="0"/>
            </p:cNvCxnSpPr>
            <p:nvPr/>
          </p:nvCxnSpPr>
          <p:spPr>
            <a:xfrm rot="16200000" flipH="1">
              <a:off x="3162300" y="2590800"/>
              <a:ext cx="1600200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5" idx="4"/>
              <a:endCxn id="19" idx="0"/>
            </p:cNvCxnSpPr>
            <p:nvPr/>
          </p:nvCxnSpPr>
          <p:spPr>
            <a:xfrm rot="16200000" flipH="1">
              <a:off x="3581400" y="2171700"/>
              <a:ext cx="1600200" cy="33528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5" idx="4"/>
              <a:endCxn id="20" idx="0"/>
            </p:cNvCxnSpPr>
            <p:nvPr/>
          </p:nvCxnSpPr>
          <p:spPr>
            <a:xfrm rot="16200000" flipH="1">
              <a:off x="4000500" y="1752600"/>
              <a:ext cx="1600200" cy="41910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5" idx="4"/>
              <a:endCxn id="21" idx="0"/>
            </p:cNvCxnSpPr>
            <p:nvPr/>
          </p:nvCxnSpPr>
          <p:spPr>
            <a:xfrm rot="16200000" flipH="1">
              <a:off x="4419600" y="1333500"/>
              <a:ext cx="1600200" cy="5029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6" idx="4"/>
              <a:endCxn id="15" idx="0"/>
            </p:cNvCxnSpPr>
            <p:nvPr/>
          </p:nvCxnSpPr>
          <p:spPr>
            <a:xfrm rot="5400000">
              <a:off x="23241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6" idx="4"/>
              <a:endCxn id="16" idx="0"/>
            </p:cNvCxnSpPr>
            <p:nvPr/>
          </p:nvCxnSpPr>
          <p:spPr>
            <a:xfrm rot="5400000">
              <a:off x="2743200" y="3848100"/>
              <a:ext cx="1600200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6" idx="4"/>
              <a:endCxn id="17" idx="0"/>
            </p:cNvCxnSpPr>
            <p:nvPr/>
          </p:nvCxnSpPr>
          <p:spPr>
            <a:xfrm rot="16200000" flipH="1">
              <a:off x="31623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6" idx="4"/>
              <a:endCxn id="18" idx="0"/>
            </p:cNvCxnSpPr>
            <p:nvPr/>
          </p:nvCxnSpPr>
          <p:spPr>
            <a:xfrm rot="16200000" flipH="1">
              <a:off x="35814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6" idx="4"/>
              <a:endCxn id="19" idx="0"/>
            </p:cNvCxnSpPr>
            <p:nvPr/>
          </p:nvCxnSpPr>
          <p:spPr>
            <a:xfrm rot="16200000" flipH="1">
              <a:off x="4000500" y="2590800"/>
              <a:ext cx="1600200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6" idx="4"/>
              <a:endCxn id="20" idx="0"/>
            </p:cNvCxnSpPr>
            <p:nvPr/>
          </p:nvCxnSpPr>
          <p:spPr>
            <a:xfrm rot="16200000" flipH="1">
              <a:off x="4419600" y="2171700"/>
              <a:ext cx="1600200" cy="33528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6" idx="4"/>
              <a:endCxn id="21" idx="0"/>
            </p:cNvCxnSpPr>
            <p:nvPr/>
          </p:nvCxnSpPr>
          <p:spPr>
            <a:xfrm rot="16200000" flipH="1">
              <a:off x="4838700" y="1752600"/>
              <a:ext cx="1600200" cy="41910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7" idx="4"/>
              <a:endCxn id="15" idx="0"/>
            </p:cNvCxnSpPr>
            <p:nvPr/>
          </p:nvCxnSpPr>
          <p:spPr>
            <a:xfrm rot="5400000">
              <a:off x="27432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7" idx="4"/>
              <a:endCxn id="16" idx="0"/>
            </p:cNvCxnSpPr>
            <p:nvPr/>
          </p:nvCxnSpPr>
          <p:spPr>
            <a:xfrm rot="5400000">
              <a:off x="31623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7" idx="4"/>
              <a:endCxn id="17" idx="0"/>
            </p:cNvCxnSpPr>
            <p:nvPr/>
          </p:nvCxnSpPr>
          <p:spPr>
            <a:xfrm rot="5400000">
              <a:off x="3581400" y="3848100"/>
              <a:ext cx="1600200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7" idx="4"/>
              <a:endCxn id="18" idx="0"/>
            </p:cNvCxnSpPr>
            <p:nvPr/>
          </p:nvCxnSpPr>
          <p:spPr>
            <a:xfrm rot="16200000" flipH="1">
              <a:off x="40005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7" idx="4"/>
              <a:endCxn id="19" idx="0"/>
            </p:cNvCxnSpPr>
            <p:nvPr/>
          </p:nvCxnSpPr>
          <p:spPr>
            <a:xfrm rot="16200000" flipH="1">
              <a:off x="44196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7" idx="4"/>
              <a:endCxn id="20" idx="0"/>
            </p:cNvCxnSpPr>
            <p:nvPr/>
          </p:nvCxnSpPr>
          <p:spPr>
            <a:xfrm rot="16200000" flipH="1">
              <a:off x="4838700" y="2590800"/>
              <a:ext cx="1600200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7" idx="4"/>
              <a:endCxn id="21" idx="0"/>
            </p:cNvCxnSpPr>
            <p:nvPr/>
          </p:nvCxnSpPr>
          <p:spPr>
            <a:xfrm rot="16200000" flipH="1">
              <a:off x="5257800" y="2171700"/>
              <a:ext cx="1600200" cy="33528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8" idx="4"/>
              <a:endCxn id="15" idx="0"/>
            </p:cNvCxnSpPr>
            <p:nvPr/>
          </p:nvCxnSpPr>
          <p:spPr>
            <a:xfrm rot="5400000">
              <a:off x="3162300" y="2590800"/>
              <a:ext cx="1600200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8" idx="4"/>
              <a:endCxn id="16" idx="0"/>
            </p:cNvCxnSpPr>
            <p:nvPr/>
          </p:nvCxnSpPr>
          <p:spPr>
            <a:xfrm rot="5400000">
              <a:off x="35814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8" idx="4"/>
              <a:endCxn id="17" idx="0"/>
            </p:cNvCxnSpPr>
            <p:nvPr/>
          </p:nvCxnSpPr>
          <p:spPr>
            <a:xfrm rot="5400000">
              <a:off x="40005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8" idx="4"/>
              <a:endCxn id="18" idx="0"/>
            </p:cNvCxnSpPr>
            <p:nvPr/>
          </p:nvCxnSpPr>
          <p:spPr>
            <a:xfrm rot="5400000">
              <a:off x="4419600" y="3848100"/>
              <a:ext cx="1600200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8" idx="4"/>
              <a:endCxn id="19" idx="0"/>
            </p:cNvCxnSpPr>
            <p:nvPr/>
          </p:nvCxnSpPr>
          <p:spPr>
            <a:xfrm rot="16200000" flipH="1">
              <a:off x="48387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8" idx="4"/>
              <a:endCxn id="20" idx="0"/>
            </p:cNvCxnSpPr>
            <p:nvPr/>
          </p:nvCxnSpPr>
          <p:spPr>
            <a:xfrm rot="16200000" flipH="1">
              <a:off x="52578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8" idx="4"/>
              <a:endCxn id="21" idx="0"/>
            </p:cNvCxnSpPr>
            <p:nvPr/>
          </p:nvCxnSpPr>
          <p:spPr>
            <a:xfrm rot="16200000" flipH="1">
              <a:off x="5676900" y="2590800"/>
              <a:ext cx="1600200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9" idx="4"/>
              <a:endCxn id="15" idx="0"/>
            </p:cNvCxnSpPr>
            <p:nvPr/>
          </p:nvCxnSpPr>
          <p:spPr>
            <a:xfrm rot="5400000">
              <a:off x="3581400" y="2171700"/>
              <a:ext cx="1600200" cy="33528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9" idx="4"/>
              <a:endCxn id="16" idx="0"/>
            </p:cNvCxnSpPr>
            <p:nvPr/>
          </p:nvCxnSpPr>
          <p:spPr>
            <a:xfrm rot="5400000">
              <a:off x="4000500" y="2590800"/>
              <a:ext cx="1600200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9" idx="4"/>
              <a:endCxn id="17" idx="0"/>
            </p:cNvCxnSpPr>
            <p:nvPr/>
          </p:nvCxnSpPr>
          <p:spPr>
            <a:xfrm rot="5400000">
              <a:off x="44196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9" idx="4"/>
              <a:endCxn id="18" idx="0"/>
            </p:cNvCxnSpPr>
            <p:nvPr/>
          </p:nvCxnSpPr>
          <p:spPr>
            <a:xfrm rot="5400000">
              <a:off x="48387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9" idx="4"/>
              <a:endCxn id="19" idx="0"/>
            </p:cNvCxnSpPr>
            <p:nvPr/>
          </p:nvCxnSpPr>
          <p:spPr>
            <a:xfrm rot="5400000">
              <a:off x="5257800" y="3848100"/>
              <a:ext cx="1600200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9" idx="4"/>
              <a:endCxn id="20" idx="0"/>
            </p:cNvCxnSpPr>
            <p:nvPr/>
          </p:nvCxnSpPr>
          <p:spPr>
            <a:xfrm rot="16200000" flipH="1">
              <a:off x="56769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9" idx="4"/>
              <a:endCxn id="21" idx="0"/>
            </p:cNvCxnSpPr>
            <p:nvPr/>
          </p:nvCxnSpPr>
          <p:spPr>
            <a:xfrm rot="16200000" flipH="1">
              <a:off x="60960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10" idx="4"/>
              <a:endCxn id="15" idx="0"/>
            </p:cNvCxnSpPr>
            <p:nvPr/>
          </p:nvCxnSpPr>
          <p:spPr>
            <a:xfrm rot="5400000">
              <a:off x="4000500" y="1752600"/>
              <a:ext cx="1600200" cy="41910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10" idx="4"/>
              <a:endCxn id="16" idx="0"/>
            </p:cNvCxnSpPr>
            <p:nvPr/>
          </p:nvCxnSpPr>
          <p:spPr>
            <a:xfrm rot="5400000">
              <a:off x="4419600" y="2171700"/>
              <a:ext cx="1600200" cy="33528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stCxn id="10" idx="4"/>
              <a:endCxn id="17" idx="0"/>
            </p:cNvCxnSpPr>
            <p:nvPr/>
          </p:nvCxnSpPr>
          <p:spPr>
            <a:xfrm rot="5400000">
              <a:off x="4838700" y="2590800"/>
              <a:ext cx="1600200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10" idx="4"/>
              <a:endCxn id="18" idx="0"/>
            </p:cNvCxnSpPr>
            <p:nvPr/>
          </p:nvCxnSpPr>
          <p:spPr>
            <a:xfrm rot="5400000">
              <a:off x="52578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stCxn id="10" idx="4"/>
              <a:endCxn id="19" idx="0"/>
            </p:cNvCxnSpPr>
            <p:nvPr/>
          </p:nvCxnSpPr>
          <p:spPr>
            <a:xfrm rot="5400000">
              <a:off x="56769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10" idx="4"/>
              <a:endCxn id="20" idx="0"/>
            </p:cNvCxnSpPr>
            <p:nvPr/>
          </p:nvCxnSpPr>
          <p:spPr>
            <a:xfrm rot="5400000">
              <a:off x="6096000" y="3848100"/>
              <a:ext cx="1600200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" idx="4"/>
              <a:endCxn id="21" idx="0"/>
            </p:cNvCxnSpPr>
            <p:nvPr/>
          </p:nvCxnSpPr>
          <p:spPr>
            <a:xfrm rot="16200000" flipH="1">
              <a:off x="65151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11" idx="4"/>
              <a:endCxn id="15" idx="0"/>
            </p:cNvCxnSpPr>
            <p:nvPr/>
          </p:nvCxnSpPr>
          <p:spPr>
            <a:xfrm rot="5400000">
              <a:off x="4419600" y="1333500"/>
              <a:ext cx="1600200" cy="5029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11" idx="4"/>
              <a:endCxn id="16" idx="0"/>
            </p:cNvCxnSpPr>
            <p:nvPr/>
          </p:nvCxnSpPr>
          <p:spPr>
            <a:xfrm rot="5400000">
              <a:off x="4838700" y="1752600"/>
              <a:ext cx="1600200" cy="41910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11" idx="4"/>
              <a:endCxn id="17" idx="0"/>
            </p:cNvCxnSpPr>
            <p:nvPr/>
          </p:nvCxnSpPr>
          <p:spPr>
            <a:xfrm rot="5400000">
              <a:off x="5257800" y="2171700"/>
              <a:ext cx="1600200" cy="33528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>
              <a:stCxn id="11" idx="4"/>
              <a:endCxn id="18" idx="0"/>
            </p:cNvCxnSpPr>
            <p:nvPr/>
          </p:nvCxnSpPr>
          <p:spPr>
            <a:xfrm rot="5400000">
              <a:off x="5676900" y="2590800"/>
              <a:ext cx="1600200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11" idx="4"/>
              <a:endCxn id="19" idx="0"/>
            </p:cNvCxnSpPr>
            <p:nvPr/>
          </p:nvCxnSpPr>
          <p:spPr>
            <a:xfrm rot="5400000">
              <a:off x="60960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11" idx="4"/>
              <a:endCxn id="20" idx="0"/>
            </p:cNvCxnSpPr>
            <p:nvPr/>
          </p:nvCxnSpPr>
          <p:spPr>
            <a:xfrm rot="5400000">
              <a:off x="65151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>
              <a:stCxn id="11" idx="4"/>
              <a:endCxn id="21" idx="0"/>
            </p:cNvCxnSpPr>
            <p:nvPr/>
          </p:nvCxnSpPr>
          <p:spPr>
            <a:xfrm rot="5400000">
              <a:off x="6934200" y="3848100"/>
              <a:ext cx="1600200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13" idx="4"/>
              <a:endCxn id="15" idx="0"/>
            </p:cNvCxnSpPr>
            <p:nvPr/>
          </p:nvCxnSpPr>
          <p:spPr>
            <a:xfrm rot="16200000" flipH="1">
              <a:off x="1485900" y="3428999"/>
              <a:ext cx="1600201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stCxn id="13" idx="4"/>
              <a:endCxn id="16" idx="0"/>
            </p:cNvCxnSpPr>
            <p:nvPr/>
          </p:nvCxnSpPr>
          <p:spPr>
            <a:xfrm rot="16200000" flipH="1">
              <a:off x="1905000" y="3009899"/>
              <a:ext cx="1600201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3" idx="4"/>
              <a:endCxn id="17" idx="0"/>
            </p:cNvCxnSpPr>
            <p:nvPr/>
          </p:nvCxnSpPr>
          <p:spPr>
            <a:xfrm rot="16200000" flipH="1">
              <a:off x="2324100" y="2590799"/>
              <a:ext cx="1600201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stCxn id="13" idx="4"/>
              <a:endCxn id="18" idx="0"/>
            </p:cNvCxnSpPr>
            <p:nvPr/>
          </p:nvCxnSpPr>
          <p:spPr>
            <a:xfrm rot="16200000" flipH="1">
              <a:off x="2743200" y="2171699"/>
              <a:ext cx="1600201" cy="33528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3" idx="4"/>
              <a:endCxn id="19" idx="0"/>
            </p:cNvCxnSpPr>
            <p:nvPr/>
          </p:nvCxnSpPr>
          <p:spPr>
            <a:xfrm rot="16200000" flipH="1">
              <a:off x="3162300" y="1752599"/>
              <a:ext cx="1600201" cy="41910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13" idx="4"/>
              <a:endCxn id="20" idx="0"/>
            </p:cNvCxnSpPr>
            <p:nvPr/>
          </p:nvCxnSpPr>
          <p:spPr>
            <a:xfrm rot="16200000" flipH="1">
              <a:off x="3581400" y="1333499"/>
              <a:ext cx="1600201" cy="5029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>
              <a:stCxn id="13" idx="4"/>
              <a:endCxn id="21" idx="0"/>
            </p:cNvCxnSpPr>
            <p:nvPr/>
          </p:nvCxnSpPr>
          <p:spPr>
            <a:xfrm rot="16200000" flipH="1">
              <a:off x="4000500" y="914399"/>
              <a:ext cx="1600201" cy="5867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>
              <a:stCxn id="12" idx="4"/>
              <a:endCxn id="15" idx="0"/>
            </p:cNvCxnSpPr>
            <p:nvPr/>
          </p:nvCxnSpPr>
          <p:spPr>
            <a:xfrm rot="5400000">
              <a:off x="4838700" y="914400"/>
              <a:ext cx="1600200" cy="5867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>
              <a:stCxn id="12" idx="4"/>
              <a:endCxn id="16" idx="0"/>
            </p:cNvCxnSpPr>
            <p:nvPr/>
          </p:nvCxnSpPr>
          <p:spPr>
            <a:xfrm rot="5400000">
              <a:off x="5257800" y="1333500"/>
              <a:ext cx="1600200" cy="5029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12" idx="4"/>
              <a:endCxn id="17" idx="0"/>
            </p:cNvCxnSpPr>
            <p:nvPr/>
          </p:nvCxnSpPr>
          <p:spPr>
            <a:xfrm rot="5400000">
              <a:off x="5676900" y="1752600"/>
              <a:ext cx="1600200" cy="41910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>
              <a:stCxn id="12" idx="4"/>
              <a:endCxn id="18" idx="0"/>
            </p:cNvCxnSpPr>
            <p:nvPr/>
          </p:nvCxnSpPr>
          <p:spPr>
            <a:xfrm rot="5400000">
              <a:off x="6096000" y="2171700"/>
              <a:ext cx="1600200" cy="33528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>
              <a:stCxn id="12" idx="4"/>
              <a:endCxn id="19" idx="0"/>
            </p:cNvCxnSpPr>
            <p:nvPr/>
          </p:nvCxnSpPr>
          <p:spPr>
            <a:xfrm rot="5400000">
              <a:off x="6515100" y="2590800"/>
              <a:ext cx="1600200" cy="25146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>
              <a:stCxn id="12" idx="4"/>
              <a:endCxn id="20" idx="0"/>
            </p:cNvCxnSpPr>
            <p:nvPr/>
          </p:nvCxnSpPr>
          <p:spPr>
            <a:xfrm rot="5400000">
              <a:off x="6934200" y="3009900"/>
              <a:ext cx="1600200" cy="16764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>
              <a:stCxn id="12" idx="4"/>
              <a:endCxn id="21" idx="0"/>
            </p:cNvCxnSpPr>
            <p:nvPr/>
          </p:nvCxnSpPr>
          <p:spPr>
            <a:xfrm rot="5400000">
              <a:off x="7353300" y="3429000"/>
              <a:ext cx="1600200" cy="83820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/>
          <p:cNvGrpSpPr/>
          <p:nvPr/>
        </p:nvGrpSpPr>
        <p:grpSpPr>
          <a:xfrm>
            <a:off x="0" y="5334000"/>
            <a:ext cx="7923211" cy="914400"/>
            <a:chOff x="0" y="5334000"/>
            <a:chExt cx="7923211" cy="914400"/>
          </a:xfrm>
        </p:grpSpPr>
        <p:cxnSp>
          <p:nvCxnSpPr>
            <p:cNvPr id="196" name="Straight Arrow Connector 195"/>
            <p:cNvCxnSpPr>
              <a:stCxn id="15" idx="4"/>
              <a:endCxn id="187" idx="0"/>
            </p:cNvCxnSpPr>
            <p:nvPr/>
          </p:nvCxnSpPr>
          <p:spPr>
            <a:xfrm rot="5400000">
              <a:off x="2524120" y="5503858"/>
              <a:ext cx="350838" cy="11123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/>
            <p:cNvCxnSpPr>
              <a:stCxn id="16" idx="4"/>
              <a:endCxn id="188" idx="0"/>
            </p:cNvCxnSpPr>
            <p:nvPr/>
          </p:nvCxnSpPr>
          <p:spPr>
            <a:xfrm rot="5400000">
              <a:off x="3363114" y="5504652"/>
              <a:ext cx="350838" cy="953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Arrow Connector 199"/>
            <p:cNvCxnSpPr/>
            <p:nvPr/>
          </p:nvCxnSpPr>
          <p:spPr>
            <a:xfrm rot="5400000">
              <a:off x="4202108" y="5505446"/>
              <a:ext cx="350838" cy="953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Arrow Connector 200"/>
            <p:cNvCxnSpPr/>
            <p:nvPr/>
          </p:nvCxnSpPr>
          <p:spPr>
            <a:xfrm rot="5400000">
              <a:off x="5041102" y="5506240"/>
              <a:ext cx="350838" cy="953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Arrow Connector 201"/>
            <p:cNvCxnSpPr/>
            <p:nvPr/>
          </p:nvCxnSpPr>
          <p:spPr>
            <a:xfrm rot="5400000">
              <a:off x="5880096" y="5507034"/>
              <a:ext cx="350838" cy="953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Arrow Connector 202"/>
            <p:cNvCxnSpPr/>
            <p:nvPr/>
          </p:nvCxnSpPr>
          <p:spPr>
            <a:xfrm rot="5400000">
              <a:off x="6719090" y="5507828"/>
              <a:ext cx="350838" cy="953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Arrow Connector 203"/>
            <p:cNvCxnSpPr/>
            <p:nvPr/>
          </p:nvCxnSpPr>
          <p:spPr>
            <a:xfrm rot="5400000">
              <a:off x="7558084" y="5508622"/>
              <a:ext cx="350838" cy="953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Folded Corner 186"/>
            <p:cNvSpPr/>
            <p:nvPr/>
          </p:nvSpPr>
          <p:spPr>
            <a:xfrm>
              <a:off x="2503477" y="5684838"/>
              <a:ext cx="381000" cy="563562"/>
            </a:xfrm>
            <a:prstGeom prst="foldedCorner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olded Corner 187"/>
            <p:cNvSpPr/>
            <p:nvPr/>
          </p:nvSpPr>
          <p:spPr>
            <a:xfrm>
              <a:off x="3343266" y="5684838"/>
              <a:ext cx="381000" cy="563562"/>
            </a:xfrm>
            <a:prstGeom prst="foldedCorner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olded Corner 188"/>
            <p:cNvSpPr/>
            <p:nvPr/>
          </p:nvSpPr>
          <p:spPr>
            <a:xfrm>
              <a:off x="4183055" y="5684838"/>
              <a:ext cx="381000" cy="563562"/>
            </a:xfrm>
            <a:prstGeom prst="foldedCorner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olded Corner 189"/>
            <p:cNvSpPr/>
            <p:nvPr/>
          </p:nvSpPr>
          <p:spPr>
            <a:xfrm>
              <a:off x="5022844" y="5684838"/>
              <a:ext cx="381000" cy="563562"/>
            </a:xfrm>
            <a:prstGeom prst="foldedCorner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olded Corner 190"/>
            <p:cNvSpPr/>
            <p:nvPr/>
          </p:nvSpPr>
          <p:spPr>
            <a:xfrm>
              <a:off x="5862633" y="5684838"/>
              <a:ext cx="381000" cy="563562"/>
            </a:xfrm>
            <a:prstGeom prst="foldedCorner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olded Corner 191"/>
            <p:cNvSpPr/>
            <p:nvPr/>
          </p:nvSpPr>
          <p:spPr>
            <a:xfrm>
              <a:off x="6702422" y="5684838"/>
              <a:ext cx="381000" cy="563562"/>
            </a:xfrm>
            <a:prstGeom prst="foldedCorner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olded Corner 192"/>
            <p:cNvSpPr/>
            <p:nvPr/>
          </p:nvSpPr>
          <p:spPr>
            <a:xfrm>
              <a:off x="7542211" y="5684838"/>
              <a:ext cx="381000" cy="563562"/>
            </a:xfrm>
            <a:prstGeom prst="foldedCorner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0" y="5684838"/>
              <a:ext cx="1524000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2400" b="1" dirty="0">
                <a:latin typeface="Helvetica Neue"/>
                <a:cs typeface="Helvetica Neue"/>
              </a:endParaRPr>
            </a:p>
          </p:txBody>
        </p:sp>
      </p:grpSp>
      <p:sp>
        <p:nvSpPr>
          <p:cNvPr id="219" name="TextBox 218"/>
          <p:cNvSpPr txBox="1"/>
          <p:nvPr/>
        </p:nvSpPr>
        <p:spPr>
          <a:xfrm>
            <a:off x="0" y="3581400"/>
            <a:ext cx="1524000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2400" b="1" dirty="0">
              <a:latin typeface="Helvetica Neue"/>
              <a:cs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Dryad </a:t>
            </a:r>
            <a:r>
              <a:rPr lang="en-US" b="0" dirty="0" smtClean="0"/>
              <a:t>(2007)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Arbitrary</a:t>
            </a:r>
            <a:r>
              <a:rPr lang="en-US" dirty="0" smtClean="0"/>
              <a:t> </a:t>
            </a:r>
            <a:r>
              <a:rPr lang="en-US" dirty="0" smtClean="0"/>
              <a:t>directed acyclic graph (DAG)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Vertices and channels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Topological ordering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DryadLINQ</a:t>
            </a:r>
            <a:r>
              <a:rPr lang="en-US" dirty="0" smtClean="0"/>
              <a:t> </a:t>
            </a:r>
            <a:r>
              <a:rPr lang="en-US" b="0" dirty="0" smtClean="0"/>
              <a:t>(2008)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0" dirty="0" smtClean="0"/>
              <a:t>Language Integrated Query (LINQ)</a:t>
            </a:r>
            <a:endParaRPr lang="en-US" dirty="0" smtClean="0"/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err="1" smtClean="0">
                <a:solidFill>
                  <a:schemeClr val="tx2"/>
                </a:solidFill>
                <a:latin typeface="Courier"/>
                <a:cs typeface="Courier"/>
              </a:rPr>
              <a:t>var</a:t>
            </a:r>
            <a:r>
              <a:rPr lang="en-US" sz="2400" dirty="0" smtClean="0">
                <a:solidFill>
                  <a:schemeClr val="tx2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table = </a:t>
            </a:r>
            <a:r>
              <a:rPr lang="en-US" sz="2400" dirty="0" err="1" smtClean="0">
                <a:latin typeface="Courier"/>
                <a:cs typeface="Courier"/>
              </a:rPr>
              <a:t>PartitionedTable.Get</a:t>
            </a:r>
            <a:r>
              <a:rPr lang="en-US" sz="2400" dirty="0" smtClean="0">
                <a:latin typeface="Courier"/>
                <a:cs typeface="Courier"/>
              </a:rPr>
              <a:t>&lt;</a:t>
            </a:r>
            <a:r>
              <a:rPr lang="en-US" sz="2400" dirty="0" err="1" smtClean="0">
                <a:solidFill>
                  <a:srgbClr val="1F497D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latin typeface="Courier"/>
                <a:cs typeface="Courier"/>
              </a:rPr>
              <a:t>&gt;(“…”);</a:t>
            </a: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err="1" smtClean="0">
                <a:solidFill>
                  <a:srgbClr val="1F497D"/>
                </a:solidFill>
                <a:latin typeface="Courier"/>
                <a:cs typeface="Courier"/>
              </a:rPr>
              <a:t>var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result = 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from 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in </a:t>
            </a:r>
            <a:r>
              <a:rPr lang="en-US" sz="2400" dirty="0" smtClean="0">
                <a:latin typeface="Courier"/>
                <a:cs typeface="Courier"/>
              </a:rPr>
              <a:t>table</a:t>
            </a:r>
          </a:p>
          <a:p>
            <a:pPr>
              <a:buNone/>
            </a:pP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            </a:t>
            </a:r>
            <a:r>
              <a:rPr lang="en-US" sz="2400" baseline="0" dirty="0" smtClean="0">
                <a:solidFill>
                  <a:srgbClr val="1F497D"/>
                </a:solidFill>
                <a:latin typeface="Courier"/>
                <a:cs typeface="Courier"/>
              </a:rPr>
              <a:t>select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smtClean="0">
                <a:latin typeface="Courier"/>
                <a:cs typeface="Courier"/>
              </a:rPr>
              <a:t> * 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err="1" smtClean="0">
                <a:solidFill>
                  <a:srgbClr val="1F497D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sumSquares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result.Sum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  <a:endParaRPr lang="en-US" sz="2400" baseline="0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r>
              <a:rPr lang="en-US" baseline="0" dirty="0" smtClean="0"/>
              <a:t>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Heterogeneous</a:t>
            </a:r>
            <a:r>
              <a:rPr lang="en-US" baseline="0" dirty="0" smtClean="0"/>
              <a:t> performance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Sharing a cluster fairly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 locality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Percolator </a:t>
            </a:r>
            <a:r>
              <a:rPr lang="en-US" b="0" dirty="0" smtClean="0"/>
              <a:t>(2010)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on Google </a:t>
            </a:r>
            <a:r>
              <a:rPr lang="en-US" dirty="0" err="1" smtClean="0"/>
              <a:t>BigTable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Transactions via snapshot isolation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Per-column notifications (triggers)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Skywriting and </a:t>
            </a:r>
            <a:r>
              <a:rPr lang="en-US" cap="small" dirty="0" err="1" smtClean="0"/>
              <a:t>Ciel</a:t>
            </a:r>
            <a:r>
              <a:rPr lang="en-US" cap="small" dirty="0" smtClean="0"/>
              <a:t> </a:t>
            </a:r>
            <a:r>
              <a:rPr lang="en-US" b="0" cap="small" dirty="0" smtClean="0"/>
              <a:t>(2010)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Universal distributed execution engine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Script language for distributed programs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Opportunities for student projects…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Storage</a:t>
            </a:r>
          </a:p>
          <a:p>
            <a:pPr lvl="1"/>
            <a:r>
              <a:rPr lang="en-US" dirty="0" err="1" smtClean="0"/>
              <a:t>Ghemawat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“The Google File System”, </a:t>
            </a:r>
            <a:r>
              <a:rPr lang="en-US" i="1" dirty="0" smtClean="0"/>
              <a:t>Proceedings of SOSP 2003</a:t>
            </a:r>
          </a:p>
          <a:p>
            <a:pPr lvl="1"/>
            <a:r>
              <a:rPr lang="en-US" dirty="0" err="1" smtClean="0"/>
              <a:t>DeCandia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“Dynamo: Amazon’s Highly-Available Key-value Store”, </a:t>
            </a:r>
            <a:r>
              <a:rPr lang="en-US" i="1" dirty="0" smtClean="0"/>
              <a:t>Proceedings of SOSP 2007</a:t>
            </a:r>
            <a:endParaRPr lang="en-US" i="1" dirty="0" smtClean="0"/>
          </a:p>
          <a:p>
            <a:r>
              <a:rPr lang="en-US" dirty="0" smtClean="0"/>
              <a:t>Computation</a:t>
            </a:r>
            <a:endParaRPr lang="en-US" dirty="0" smtClean="0"/>
          </a:p>
          <a:p>
            <a:pPr lvl="1"/>
            <a:r>
              <a:rPr lang="en-US" dirty="0" smtClean="0"/>
              <a:t>Dean and </a:t>
            </a:r>
            <a:r>
              <a:rPr lang="en-US" dirty="0" err="1" smtClean="0"/>
              <a:t>Ghemawat</a:t>
            </a:r>
            <a:r>
              <a:rPr lang="en-US" dirty="0" smtClean="0"/>
              <a:t>, “</a:t>
            </a:r>
            <a:r>
              <a:rPr lang="en-US" dirty="0" err="1" smtClean="0"/>
              <a:t>MapReduce</a:t>
            </a:r>
            <a:r>
              <a:rPr lang="en-US" dirty="0" smtClean="0"/>
              <a:t>: Simplified Data Processing on Large Clusters”, </a:t>
            </a:r>
            <a:r>
              <a:rPr lang="en-US" i="1" dirty="0" smtClean="0"/>
              <a:t>Proceedings of OSDI 2004</a:t>
            </a:r>
          </a:p>
          <a:p>
            <a:pPr lvl="1"/>
            <a:r>
              <a:rPr lang="en-US" dirty="0" err="1" smtClean="0"/>
              <a:t>Isard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“Dryad: Distributed Data-Parallel Programs from Sequential Building Blocks”, </a:t>
            </a:r>
            <a:r>
              <a:rPr lang="en-US" i="1" dirty="0" smtClean="0"/>
              <a:t>Proceedings of </a:t>
            </a:r>
            <a:r>
              <a:rPr lang="en-US" i="1" dirty="0" err="1" smtClean="0"/>
              <a:t>EuroSys</a:t>
            </a:r>
            <a:r>
              <a:rPr lang="en-US" i="1" dirty="0" smtClean="0"/>
              <a:t> 2007</a:t>
            </a:r>
            <a:endParaRPr lang="en-US" dirty="0" smtClean="0"/>
          </a:p>
          <a:p>
            <a:pPr lvl="1"/>
            <a:r>
              <a:rPr lang="en-US" dirty="0" smtClean="0"/>
              <a:t>Yu </a:t>
            </a:r>
            <a:r>
              <a:rPr lang="en-US" i="1" dirty="0" smtClean="0"/>
              <a:t>et al.</a:t>
            </a:r>
            <a:r>
              <a:rPr lang="en-US" dirty="0" smtClean="0"/>
              <a:t>, “</a:t>
            </a:r>
            <a:r>
              <a:rPr lang="en-US" dirty="0" err="1" smtClean="0"/>
              <a:t>DryadLINQ</a:t>
            </a:r>
            <a:r>
              <a:rPr lang="en-US" dirty="0" smtClean="0"/>
              <a:t>: A System for General-Purpose Distributed Data-Parallel Computing Using a High-Level Language”, </a:t>
            </a:r>
            <a:r>
              <a:rPr lang="en-US" i="1" dirty="0" smtClean="0"/>
              <a:t>Proceedings of OSDI 2008</a:t>
            </a:r>
          </a:p>
          <a:p>
            <a:pPr lvl="1"/>
            <a:r>
              <a:rPr lang="en-US" i="0" dirty="0" err="1" smtClean="0"/>
              <a:t>Olston</a:t>
            </a:r>
            <a:r>
              <a:rPr lang="en-US" i="0" baseline="0" dirty="0" smtClean="0"/>
              <a:t> </a:t>
            </a:r>
            <a:r>
              <a:rPr lang="en-US" i="1" baseline="0" dirty="0" smtClean="0"/>
              <a:t>et al.</a:t>
            </a:r>
            <a:r>
              <a:rPr lang="en-US" i="0" baseline="0" dirty="0" smtClean="0"/>
              <a:t>, “Pig Latin: A Not-So-Foreign</a:t>
            </a:r>
            <a:r>
              <a:rPr lang="en-US" i="0" dirty="0" smtClean="0"/>
              <a:t> Language for Data Processing”, </a:t>
            </a:r>
            <a:r>
              <a:rPr lang="en-US" i="1" dirty="0" smtClean="0"/>
              <a:t>Proceedings of SIGMOD </a:t>
            </a:r>
            <a:r>
              <a:rPr lang="en-US" i="1" dirty="0" smtClean="0"/>
              <a:t>2008</a:t>
            </a:r>
          </a:p>
          <a:p>
            <a:pPr lvl="1"/>
            <a:r>
              <a:rPr lang="en-US" dirty="0" smtClean="0"/>
              <a:t>Murray and Hand, “Scripting the Cloud with Skywriting”, Proceedings of </a:t>
            </a:r>
            <a:r>
              <a:rPr lang="en-US" dirty="0" err="1" smtClean="0"/>
              <a:t>HotCloud</a:t>
            </a:r>
            <a:r>
              <a:rPr lang="en-US" dirty="0" smtClean="0"/>
              <a:t> 2010</a:t>
            </a:r>
            <a:endParaRPr lang="en-US" dirty="0" smtClean="0"/>
          </a:p>
          <a:p>
            <a:r>
              <a:rPr lang="en-US" dirty="0" smtClean="0"/>
              <a:t>Scheduling</a:t>
            </a:r>
          </a:p>
          <a:p>
            <a:pPr lvl="1"/>
            <a:r>
              <a:rPr lang="en-US" dirty="0" err="1" smtClean="0"/>
              <a:t>Zaharia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“Improving </a:t>
            </a:r>
            <a:r>
              <a:rPr lang="en-US" dirty="0" err="1" smtClean="0"/>
              <a:t>MapReduce</a:t>
            </a:r>
            <a:r>
              <a:rPr lang="en-US" dirty="0" smtClean="0"/>
              <a:t> Performance in Heterogeneous Environments”, </a:t>
            </a:r>
            <a:r>
              <a:rPr lang="en-US" i="1" dirty="0" smtClean="0"/>
              <a:t>Proceedings of OSDI 2008</a:t>
            </a:r>
            <a:endParaRPr lang="en-US" dirty="0" smtClean="0"/>
          </a:p>
          <a:p>
            <a:pPr lvl="1"/>
            <a:r>
              <a:rPr lang="en-US" dirty="0" err="1" smtClean="0"/>
              <a:t>Isard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“Quincy: Fair Scheduling for Distributed Computing Clusters”, </a:t>
            </a:r>
            <a:r>
              <a:rPr lang="en-US" i="1" dirty="0" smtClean="0"/>
              <a:t>Proceedings of SOSP 2009</a:t>
            </a:r>
          </a:p>
          <a:p>
            <a:pPr lvl="1"/>
            <a:r>
              <a:rPr lang="en-US" dirty="0" err="1" smtClean="0"/>
              <a:t>Zaharia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“Delay Scheduling: A Simple Technique for Achieving Locality and Fairness in Cluster Scheduling”, </a:t>
            </a:r>
            <a:r>
              <a:rPr lang="en-US" i="1" dirty="0" smtClean="0"/>
              <a:t>Proceedings of </a:t>
            </a:r>
            <a:r>
              <a:rPr lang="en-US" i="1" dirty="0" err="1" smtClean="0"/>
              <a:t>EuroSys</a:t>
            </a:r>
            <a:r>
              <a:rPr lang="en-US" i="1" dirty="0" smtClean="0"/>
              <a:t> </a:t>
            </a:r>
            <a:r>
              <a:rPr lang="en-US" i="1" dirty="0" smtClean="0"/>
              <a:t>2010</a:t>
            </a:r>
          </a:p>
          <a:p>
            <a:r>
              <a:rPr lang="en-US" dirty="0" smtClean="0"/>
              <a:t>Transactions</a:t>
            </a:r>
            <a:endParaRPr lang="en-US" dirty="0" smtClean="0"/>
          </a:p>
          <a:p>
            <a:pPr lvl="1"/>
            <a:r>
              <a:rPr lang="en-US" dirty="0" err="1" smtClean="0"/>
              <a:t>Peng</a:t>
            </a:r>
            <a:r>
              <a:rPr lang="en-US" dirty="0" smtClean="0"/>
              <a:t> and </a:t>
            </a:r>
            <a:r>
              <a:rPr lang="en-US" dirty="0" err="1" smtClean="0"/>
              <a:t>Dabek</a:t>
            </a:r>
            <a:r>
              <a:rPr lang="en-US" dirty="0" smtClean="0"/>
              <a:t>, “Large-Scale Incremental Processing </a:t>
            </a:r>
            <a:r>
              <a:rPr lang="en-US" dirty="0" smtClean="0"/>
              <a:t>using Distributed Transactions and Notifications”, </a:t>
            </a:r>
            <a:r>
              <a:rPr lang="en-US" i="1" dirty="0" smtClean="0"/>
              <a:t>Proceedings of OSDI 2010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centers achieve high performance with</a:t>
            </a:r>
            <a:r>
              <a:rPr lang="en-US" baseline="0" dirty="0" smtClean="0"/>
              <a:t> commodity parts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Efficient storage requires application-specific trade-offs</a:t>
            </a:r>
          </a:p>
          <a:p>
            <a:endParaRPr lang="en-US" dirty="0" smtClean="0"/>
          </a:p>
          <a:p>
            <a:r>
              <a:rPr lang="en-US" dirty="0" smtClean="0"/>
              <a:t>Data-parallelism simplifies distributed computation on the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we’ll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Techniques for handling “big</a:t>
            </a:r>
            <a:r>
              <a:rPr lang="en-US" baseline="0" dirty="0" smtClean="0"/>
              <a:t> data”</a:t>
            </a:r>
          </a:p>
          <a:p>
            <a:pPr lvl="1"/>
            <a:r>
              <a:rPr lang="en-US" dirty="0" smtClean="0"/>
              <a:t>Distributed storage</a:t>
            </a:r>
          </a:p>
          <a:p>
            <a:pPr lvl="1"/>
            <a:r>
              <a:rPr lang="en-US" dirty="0" smtClean="0"/>
              <a:t>Distributed computation</a:t>
            </a:r>
          </a:p>
          <a:p>
            <a:endParaRPr lang="en-US" dirty="0" smtClean="0"/>
          </a:p>
          <a:p>
            <a:r>
              <a:rPr lang="en-US" dirty="0" smtClean="0"/>
              <a:t>Focus on recent papers describing real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or after the lecture</a:t>
            </a:r>
          </a:p>
          <a:p>
            <a:pPr lvl="1"/>
            <a:r>
              <a:rPr lang="en-US" dirty="0" smtClean="0"/>
              <a:t>Email</a:t>
            </a:r>
          </a:p>
          <a:p>
            <a:pPr lvl="2"/>
            <a:r>
              <a:rPr lang="en-US" dirty="0" err="1" smtClean="0">
                <a:latin typeface="Consolas"/>
                <a:cs typeface="Consolas"/>
              </a:rPr>
              <a:t>Derek.Murray@cl.cam.ac.uk</a:t>
            </a:r>
            <a:endParaRPr lang="en-US" dirty="0" smtClean="0">
              <a:latin typeface="Consolas"/>
              <a:cs typeface="Consolas"/>
            </a:endParaRPr>
          </a:p>
          <a:p>
            <a:pPr lvl="1"/>
            <a:r>
              <a:rPr lang="en-US" dirty="0" smtClean="0"/>
              <a:t>Web</a:t>
            </a:r>
          </a:p>
          <a:p>
            <a:pPr lvl="2"/>
            <a:r>
              <a:rPr lang="en-US" dirty="0" smtClean="0">
                <a:latin typeface="Consolas"/>
                <a:cs typeface="Consolas"/>
              </a:rPr>
              <a:t>http://www.cl.cam.ac.uk/~dgm36/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>
            <a:endCxn id="6" idx="2"/>
          </p:cNvCxnSpPr>
          <p:nvPr/>
        </p:nvCxnSpPr>
        <p:spPr>
          <a:xfrm rot="5400000" flipH="1" flipV="1">
            <a:off x="1066800" y="3886200"/>
            <a:ext cx="1828800" cy="1588"/>
          </a:xfrm>
          <a:prstGeom prst="straightConnector1">
            <a:avLst/>
          </a:prstGeom>
          <a:ln w="635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web search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838200" y="3886200"/>
            <a:ext cx="7620000" cy="2667000"/>
          </a:xfrm>
          <a:prstGeom prst="cloud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8006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Helvetica Neue"/>
                <a:cs typeface="Helvetica Neue"/>
              </a:rPr>
              <a:t>WWW</a:t>
            </a:r>
            <a:endParaRPr lang="en-US" sz="4800" dirty="0">
              <a:latin typeface="Helvetica Neue"/>
              <a:cs typeface="Helvetica Neue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6300" y="1447800"/>
            <a:ext cx="2209800" cy="15240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Helvetica Neue"/>
                <a:cs typeface="Helvetica Neue"/>
              </a:rPr>
              <a:t>Crawling</a:t>
            </a:r>
            <a:endParaRPr lang="en-US" sz="3600" b="1" dirty="0">
              <a:solidFill>
                <a:schemeClr val="tx1"/>
              </a:solidFill>
              <a:latin typeface="Helvetica Neue"/>
              <a:cs typeface="Helvetica Neue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7100" y="1447800"/>
            <a:ext cx="2209800" cy="15240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Helvetica Neue"/>
                <a:cs typeface="Helvetica Neue"/>
              </a:rPr>
              <a:t>Indexing</a:t>
            </a:r>
            <a:endParaRPr lang="en-US" sz="3600" b="1" dirty="0">
              <a:solidFill>
                <a:schemeClr val="tx1"/>
              </a:solidFill>
              <a:latin typeface="Helvetica Neue"/>
              <a:cs typeface="Helvetica Neue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57900" y="1447800"/>
            <a:ext cx="2209800" cy="15240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Helvetica Neue"/>
                <a:cs typeface="Helvetica Neue"/>
              </a:rPr>
              <a:t>Querying</a:t>
            </a:r>
            <a:endParaRPr lang="en-US" sz="3600" b="1" dirty="0">
              <a:solidFill>
                <a:schemeClr val="tx1"/>
              </a:solidFill>
              <a:latin typeface="Helvetica Neue"/>
              <a:cs typeface="Helvetica Neue"/>
            </a:endParaRPr>
          </a:p>
        </p:txBody>
      </p:sp>
      <p:cxnSp>
        <p:nvCxnSpPr>
          <p:cNvPr id="12" name="Straight Arrow Connector 11"/>
          <p:cNvCxnSpPr>
            <a:stCxn id="6" idx="3"/>
            <a:endCxn id="7" idx="1"/>
          </p:cNvCxnSpPr>
          <p:nvPr/>
        </p:nvCxnSpPr>
        <p:spPr>
          <a:xfrm>
            <a:off x="3086100" y="2209800"/>
            <a:ext cx="381000" cy="1588"/>
          </a:xfrm>
          <a:prstGeom prst="straightConnector1">
            <a:avLst/>
          </a:prstGeom>
          <a:ln w="635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8" idx="1"/>
          </p:cNvCxnSpPr>
          <p:nvPr/>
        </p:nvCxnSpPr>
        <p:spPr>
          <a:xfrm>
            <a:off x="5676900" y="2209800"/>
            <a:ext cx="381000" cy="1588"/>
          </a:xfrm>
          <a:prstGeom prst="straightConnector1">
            <a:avLst/>
          </a:prstGeom>
          <a:ln w="635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</p:cNvCxnSpPr>
          <p:nvPr/>
        </p:nvCxnSpPr>
        <p:spPr>
          <a:xfrm rot="5400000">
            <a:off x="6705203" y="3428603"/>
            <a:ext cx="914400" cy="794"/>
          </a:xfrm>
          <a:prstGeom prst="straightConnector1">
            <a:avLst/>
          </a:prstGeom>
          <a:ln w="635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system architecture?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6057900" y="2209800"/>
            <a:ext cx="2628900" cy="2438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208212"/>
            <a:ext cx="2628900" cy="2438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086100" y="3429000"/>
            <a:ext cx="2971800" cy="1588"/>
          </a:xfrm>
          <a:prstGeom prst="straightConnector1">
            <a:avLst/>
          </a:prstGeom>
          <a:ln w="254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arrow" w="sm" len="sm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46482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Helvetica Neue"/>
                <a:cs typeface="Helvetica Neue"/>
              </a:rPr>
              <a:t>Computers</a:t>
            </a:r>
            <a:endParaRPr lang="en-US" sz="3600" b="1" dirty="0">
              <a:latin typeface="Helvetica Neue"/>
              <a:cs typeface="Helvetica Neu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86100" y="3886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Helvetica Neue"/>
                <a:cs typeface="Helvetica Neue"/>
              </a:rPr>
              <a:t>Network</a:t>
            </a:r>
            <a:endParaRPr lang="en-US" sz="3600" b="1" dirty="0">
              <a:latin typeface="Helvetica Neue"/>
              <a:cs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57900" y="46482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Helvetica Neue"/>
                <a:cs typeface="Helvetica Neue"/>
              </a:rPr>
              <a:t>Storage</a:t>
            </a:r>
            <a:endParaRPr lang="en-US" sz="3600" b="1" dirty="0">
              <a:latin typeface="Helvetica Neue"/>
              <a:cs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>
            <a:stCxn id="4" idx="3"/>
            <a:endCxn id="5" idx="2"/>
          </p:cNvCxnSpPr>
          <p:nvPr/>
        </p:nvCxnSpPr>
        <p:spPr>
          <a:xfrm>
            <a:off x="2133600" y="3924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7" idx="2"/>
          </p:cNvCxnSpPr>
          <p:nvPr/>
        </p:nvCxnSpPr>
        <p:spPr>
          <a:xfrm>
            <a:off x="2133600" y="4686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133600" y="5448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4" idx="1"/>
          </p:cNvCxnSpPr>
          <p:nvPr/>
        </p:nvCxnSpPr>
        <p:spPr>
          <a:xfrm rot="10800000">
            <a:off x="685800" y="3352800"/>
            <a:ext cx="228600" cy="571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6" idx="1"/>
          </p:cNvCxnSpPr>
          <p:nvPr/>
        </p:nvCxnSpPr>
        <p:spPr>
          <a:xfrm rot="10800000">
            <a:off x="685800" y="3352800"/>
            <a:ext cx="228600" cy="1333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8" idx="1"/>
          </p:cNvCxnSpPr>
          <p:nvPr/>
        </p:nvCxnSpPr>
        <p:spPr>
          <a:xfrm rot="10800000">
            <a:off x="685800" y="3352800"/>
            <a:ext cx="228600" cy="2095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8" idx="3"/>
            <a:endCxn id="29" idx="2"/>
          </p:cNvCxnSpPr>
          <p:nvPr/>
        </p:nvCxnSpPr>
        <p:spPr>
          <a:xfrm>
            <a:off x="4953000" y="3924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3"/>
            <a:endCxn id="31" idx="2"/>
          </p:cNvCxnSpPr>
          <p:nvPr/>
        </p:nvCxnSpPr>
        <p:spPr>
          <a:xfrm>
            <a:off x="4953000" y="4686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953000" y="5448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stCxn id="28" idx="1"/>
          </p:cNvCxnSpPr>
          <p:nvPr/>
        </p:nvCxnSpPr>
        <p:spPr>
          <a:xfrm rot="10800000">
            <a:off x="3505200" y="3352800"/>
            <a:ext cx="228600" cy="571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30" idx="1"/>
          </p:cNvCxnSpPr>
          <p:nvPr/>
        </p:nvCxnSpPr>
        <p:spPr>
          <a:xfrm rot="10800000">
            <a:off x="3505200" y="3352800"/>
            <a:ext cx="228600" cy="1333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hape 42"/>
          <p:cNvCxnSpPr>
            <a:stCxn id="32" idx="1"/>
          </p:cNvCxnSpPr>
          <p:nvPr/>
        </p:nvCxnSpPr>
        <p:spPr>
          <a:xfrm rot="10800000">
            <a:off x="3505200" y="3352800"/>
            <a:ext cx="228600" cy="2095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46" idx="2"/>
          </p:cNvCxnSpPr>
          <p:nvPr/>
        </p:nvCxnSpPr>
        <p:spPr>
          <a:xfrm>
            <a:off x="7772400" y="3924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7" idx="3"/>
            <a:endCxn id="48" idx="2"/>
          </p:cNvCxnSpPr>
          <p:nvPr/>
        </p:nvCxnSpPr>
        <p:spPr>
          <a:xfrm>
            <a:off x="7772400" y="4686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7772400" y="5448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hape 57"/>
          <p:cNvCxnSpPr>
            <a:stCxn id="45" idx="1"/>
          </p:cNvCxnSpPr>
          <p:nvPr/>
        </p:nvCxnSpPr>
        <p:spPr>
          <a:xfrm rot="10800000">
            <a:off x="6324600" y="3352800"/>
            <a:ext cx="228600" cy="571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47" idx="1"/>
          </p:cNvCxnSpPr>
          <p:nvPr/>
        </p:nvCxnSpPr>
        <p:spPr>
          <a:xfrm rot="10800000">
            <a:off x="6324600" y="3352800"/>
            <a:ext cx="228600" cy="1333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hape 59"/>
          <p:cNvCxnSpPr>
            <a:stCxn id="49" idx="1"/>
          </p:cNvCxnSpPr>
          <p:nvPr/>
        </p:nvCxnSpPr>
        <p:spPr>
          <a:xfrm rot="10800000">
            <a:off x="6324600" y="3352800"/>
            <a:ext cx="228600" cy="2095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62" idx="2"/>
          </p:cNvCxnSpPr>
          <p:nvPr/>
        </p:nvCxnSpPr>
        <p:spPr>
          <a:xfrm rot="5400000">
            <a:off x="2781300" y="876300"/>
            <a:ext cx="762000" cy="2819400"/>
          </a:xfrm>
          <a:prstGeom prst="bentConnector3">
            <a:avLst>
              <a:gd name="adj1" fmla="val 50000"/>
            </a:avLst>
          </a:prstGeom>
          <a:ln w="127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62" idx="2"/>
          </p:cNvCxnSpPr>
          <p:nvPr/>
        </p:nvCxnSpPr>
        <p:spPr>
          <a:xfrm rot="16200000" flipH="1">
            <a:off x="5600700" y="876300"/>
            <a:ext cx="762000" cy="2819400"/>
          </a:xfrm>
          <a:prstGeom prst="bentConnector3">
            <a:avLst>
              <a:gd name="adj1" fmla="val 50000"/>
            </a:avLst>
          </a:prstGeom>
          <a:ln w="127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62" idx="2"/>
          </p:cNvCxnSpPr>
          <p:nvPr/>
        </p:nvCxnSpPr>
        <p:spPr>
          <a:xfrm rot="5400000">
            <a:off x="4191000" y="2286000"/>
            <a:ext cx="762000" cy="1588"/>
          </a:xfrm>
          <a:prstGeom prst="bentConnector3">
            <a:avLst>
              <a:gd name="adj1" fmla="val 50000"/>
            </a:avLst>
          </a:prstGeom>
          <a:ln w="127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Data Center</a:t>
            </a:r>
            <a:r>
              <a:rPr lang="en-US" baseline="0" dirty="0" smtClean="0"/>
              <a:t> architecture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3657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5" name="Can 4"/>
          <p:cNvSpPr/>
          <p:nvPr/>
        </p:nvSpPr>
        <p:spPr>
          <a:xfrm>
            <a:off x="2438400" y="3657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4419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7" name="Can 6"/>
          <p:cNvSpPr/>
          <p:nvPr/>
        </p:nvSpPr>
        <p:spPr>
          <a:xfrm>
            <a:off x="2438400" y="4419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5181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9" name="Can 8"/>
          <p:cNvSpPr/>
          <p:nvPr/>
        </p:nvSpPr>
        <p:spPr>
          <a:xfrm>
            <a:off x="2438400" y="5181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3400" y="2667000"/>
            <a:ext cx="2438400" cy="685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Rack switch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33800" y="3657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29" name="Can 28"/>
          <p:cNvSpPr/>
          <p:nvPr/>
        </p:nvSpPr>
        <p:spPr>
          <a:xfrm>
            <a:off x="5257800" y="3657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733800" y="4419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31" name="Can 30"/>
          <p:cNvSpPr/>
          <p:nvPr/>
        </p:nvSpPr>
        <p:spPr>
          <a:xfrm>
            <a:off x="5257800" y="4419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733800" y="5181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33" name="Can 32"/>
          <p:cNvSpPr/>
          <p:nvPr/>
        </p:nvSpPr>
        <p:spPr>
          <a:xfrm>
            <a:off x="5257800" y="5181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352800" y="2667000"/>
            <a:ext cx="2438400" cy="685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Rack switch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553200" y="3657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46" name="Can 45"/>
          <p:cNvSpPr/>
          <p:nvPr/>
        </p:nvSpPr>
        <p:spPr>
          <a:xfrm>
            <a:off x="8077200" y="3657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553200" y="4419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48" name="Can 47"/>
          <p:cNvSpPr/>
          <p:nvPr/>
        </p:nvSpPr>
        <p:spPr>
          <a:xfrm>
            <a:off x="8077200" y="4419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553200" y="5181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50" name="Can 49"/>
          <p:cNvSpPr/>
          <p:nvPr/>
        </p:nvSpPr>
        <p:spPr>
          <a:xfrm>
            <a:off x="8077200" y="5181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72200" y="2667000"/>
            <a:ext cx="2438400" cy="685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Rack switch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352800" y="1219200"/>
            <a:ext cx="2438400" cy="685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 Neue"/>
                <a:cs typeface="Helvetica Neue"/>
              </a:rPr>
              <a:t>Core switch</a:t>
            </a:r>
            <a:endParaRPr lang="en-US" sz="2400" b="1" dirty="0">
              <a:solidFill>
                <a:srgbClr val="000000"/>
              </a:solidFill>
              <a:latin typeface="Helvetica Neue"/>
              <a:cs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9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0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7" grpId="0" animBg="1"/>
      <p:bldP spid="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</a:t>
            </a:r>
            <a:r>
              <a:rPr lang="en-US" baseline="0" dirty="0" smtClean="0"/>
              <a:t>volume of data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High volume of read/write</a:t>
            </a:r>
            <a:r>
              <a:rPr lang="en-US" dirty="0" smtClean="0"/>
              <a:t> </a:t>
            </a:r>
            <a:r>
              <a:rPr lang="en-US" baseline="0" dirty="0" smtClean="0"/>
              <a:t>requests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Fault tolerance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Brewer’s CAP </a:t>
            </a:r>
            <a:r>
              <a:rPr lang="en-US" dirty="0" smtClean="0"/>
              <a:t>theorem </a:t>
            </a:r>
            <a:r>
              <a:rPr lang="en-US" b="0" dirty="0" smtClean="0"/>
              <a:t>(2000)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Google file </a:t>
            </a:r>
            <a:r>
              <a:rPr lang="en-US" baseline="0" dirty="0" smtClean="0"/>
              <a:t>system </a:t>
            </a:r>
            <a:r>
              <a:rPr lang="en-US" b="0" baseline="0" dirty="0" smtClean="0"/>
              <a:t>(2003)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1" idx="3"/>
            <a:endCxn id="4" idx="1"/>
          </p:cNvCxnSpPr>
          <p:nvPr/>
        </p:nvCxnSpPr>
        <p:spPr>
          <a:xfrm>
            <a:off x="2704306" y="2476500"/>
            <a:ext cx="648494" cy="1588"/>
          </a:xfrm>
          <a:prstGeom prst="straightConnector1">
            <a:avLst/>
          </a:prstGeom>
          <a:ln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2"/>
            <a:endCxn id="12" idx="0"/>
          </p:cNvCxnSpPr>
          <p:nvPr/>
        </p:nvCxnSpPr>
        <p:spPr>
          <a:xfrm rot="16200000" flipH="1">
            <a:off x="1237853" y="3447653"/>
            <a:ext cx="1333500" cy="794"/>
          </a:xfrm>
          <a:prstGeom prst="straightConnector1">
            <a:avLst/>
          </a:prstGeom>
          <a:ln w="508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352800" y="1905000"/>
            <a:ext cx="24384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GFS Master</a:t>
            </a:r>
            <a:endParaRPr lang="en-US" sz="3000" b="1" dirty="0">
              <a:latin typeface="Helvetica Neue"/>
              <a:cs typeface="Helvetica Neue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Chunk server</a:t>
            </a:r>
            <a:endParaRPr lang="en-US" sz="3000" b="1" dirty="0">
              <a:latin typeface="Helvetica Neue"/>
              <a:cs typeface="Helvetica Neue"/>
            </a:endParaRPr>
          </a:p>
        </p:txBody>
      </p:sp>
      <p:cxnSp>
        <p:nvCxnSpPr>
          <p:cNvPr id="40" name="Elbow Connector 39"/>
          <p:cNvCxnSpPr>
            <a:stCxn id="21" idx="2"/>
            <a:endCxn id="13" idx="0"/>
          </p:cNvCxnSpPr>
          <p:nvPr/>
        </p:nvCxnSpPr>
        <p:spPr>
          <a:xfrm rot="16200000" flipH="1">
            <a:off x="2571353" y="2114153"/>
            <a:ext cx="1333500" cy="2667794"/>
          </a:xfrm>
          <a:prstGeom prst="bentConnector3">
            <a:avLst>
              <a:gd name="adj1" fmla="val 50000"/>
            </a:avLst>
          </a:prstGeom>
          <a:ln w="508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21" idx="2"/>
            <a:endCxn id="14" idx="0"/>
          </p:cNvCxnSpPr>
          <p:nvPr/>
        </p:nvCxnSpPr>
        <p:spPr>
          <a:xfrm rot="16200000" flipH="1">
            <a:off x="3904853" y="780653"/>
            <a:ext cx="1333500" cy="5334794"/>
          </a:xfrm>
          <a:prstGeom prst="bentConnector3">
            <a:avLst>
              <a:gd name="adj1" fmla="val 50000"/>
            </a:avLst>
          </a:prstGeom>
          <a:ln w="508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05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Chunk server</a:t>
            </a:r>
            <a:endParaRPr lang="en-US" sz="3000" b="1" dirty="0">
              <a:latin typeface="Helvetica Neue"/>
              <a:cs typeface="Helvetica Neue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72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Chunk server</a:t>
            </a:r>
            <a:endParaRPr lang="en-US" sz="3000" b="1" dirty="0">
              <a:latin typeface="Helvetica Neue"/>
              <a:cs typeface="Helvetica Neue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04106" y="2171700"/>
            <a:ext cx="1600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Client</a:t>
            </a:r>
            <a:endParaRPr lang="en-US" sz="3000" b="1" dirty="0">
              <a:latin typeface="Helvetica Neue"/>
              <a:cs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Straight Connector 91"/>
          <p:cNvCxnSpPr>
            <a:stCxn id="107" idx="3"/>
            <a:endCxn id="57" idx="2"/>
          </p:cNvCxnSpPr>
          <p:nvPr/>
        </p:nvCxnSpPr>
        <p:spPr>
          <a:xfrm flipV="1">
            <a:off x="2057400" y="3429001"/>
            <a:ext cx="212817" cy="1588"/>
          </a:xfrm>
          <a:prstGeom prst="line">
            <a:avLst/>
          </a:prstGeom>
          <a:ln>
            <a:solidFill>
              <a:srgbClr val="7F7F7F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57" idx="6"/>
            <a:endCxn id="81" idx="2"/>
          </p:cNvCxnSpPr>
          <p:nvPr/>
        </p:nvCxnSpPr>
        <p:spPr>
          <a:xfrm flipV="1">
            <a:off x="2630678" y="2341010"/>
            <a:ext cx="2988030" cy="1087991"/>
          </a:xfrm>
          <a:prstGeom prst="line">
            <a:avLst/>
          </a:prstGeom>
          <a:ln>
            <a:solidFill>
              <a:srgbClr val="7F7F7F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urved Connector 96"/>
          <p:cNvCxnSpPr>
            <a:stCxn id="81" idx="6"/>
            <a:endCxn id="79" idx="6"/>
          </p:cNvCxnSpPr>
          <p:nvPr/>
        </p:nvCxnSpPr>
        <p:spPr>
          <a:xfrm>
            <a:off x="5979169" y="2341010"/>
            <a:ext cx="262916" cy="516000"/>
          </a:xfrm>
          <a:prstGeom prst="curvedConnector3">
            <a:avLst>
              <a:gd name="adj1" fmla="val 186948"/>
            </a:avLst>
          </a:prstGeom>
          <a:ln>
            <a:solidFill>
              <a:srgbClr val="7F7F7F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hape 100"/>
          <p:cNvCxnSpPr>
            <a:stCxn id="81" idx="7"/>
            <a:endCxn id="77" idx="6"/>
          </p:cNvCxnSpPr>
          <p:nvPr/>
        </p:nvCxnSpPr>
        <p:spPr>
          <a:xfrm rot="16200000" flipH="1">
            <a:off x="5521813" y="2618135"/>
            <a:ext cx="1215434" cy="406298"/>
          </a:xfrm>
          <a:prstGeom prst="curvedConnector4">
            <a:avLst>
              <a:gd name="adj1" fmla="val 1077"/>
              <a:gd name="adj2" fmla="val 187974"/>
            </a:avLst>
          </a:prstGeom>
          <a:ln>
            <a:solidFill>
              <a:srgbClr val="7F7F7F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Dynamo </a:t>
            </a:r>
            <a:r>
              <a:rPr lang="en-US" b="0" dirty="0" smtClean="0"/>
              <a:t>(2007)</a:t>
            </a:r>
            <a:endParaRPr lang="en-US" dirty="0"/>
          </a:p>
        </p:txBody>
      </p:sp>
      <p:sp>
        <p:nvSpPr>
          <p:cNvPr id="8" name="Block Arc 7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5120000"/>
              <a:gd name="adj2" fmla="val 1620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Block Arc 8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4040000"/>
              <a:gd name="adj2" fmla="val 1512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Block Arc 9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2960000"/>
              <a:gd name="adj2" fmla="val 1404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Block Arc 10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1880000"/>
              <a:gd name="adj2" fmla="val 1296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Block Arc 11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0800000"/>
              <a:gd name="adj2" fmla="val 1188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Block Arc 12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9720000"/>
              <a:gd name="adj2" fmla="val 1080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Block Arc 13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8640000"/>
              <a:gd name="adj2" fmla="val 972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Block Arc 14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7560000"/>
              <a:gd name="adj2" fmla="val 864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Block Arc 15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6480000"/>
              <a:gd name="adj2" fmla="val 756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Block Arc 16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5400000"/>
              <a:gd name="adj2" fmla="val 648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Block Arc 17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4320000"/>
              <a:gd name="adj2" fmla="val 540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Block Arc 18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3240000"/>
              <a:gd name="adj2" fmla="val 432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Block Arc 19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2160000"/>
              <a:gd name="adj2" fmla="val 324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Block Arc 20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0800000"/>
              <a:gd name="adj2" fmla="val 216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Block Arc 21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0"/>
              <a:gd name="adj2" fmla="val 1080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Block Arc 22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20520000"/>
              <a:gd name="adj2" fmla="val 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Block Arc 23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9440000"/>
              <a:gd name="adj2" fmla="val 2052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Block Arc 24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8360000"/>
              <a:gd name="adj2" fmla="val 1944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Block Arc 25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7280000"/>
              <a:gd name="adj2" fmla="val 1836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Block Arc 26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6200000"/>
              <a:gd name="adj2" fmla="val 1728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9" name="Group 28"/>
          <p:cNvGrpSpPr/>
          <p:nvPr/>
        </p:nvGrpSpPr>
        <p:grpSpPr>
          <a:xfrm>
            <a:off x="4121218" y="1397769"/>
            <a:ext cx="360461" cy="360461"/>
            <a:chOff x="2867769" y="768"/>
            <a:chExt cx="360461" cy="360461"/>
          </a:xfrm>
        </p:grpSpPr>
        <p:sp>
          <p:nvSpPr>
            <p:cNvPr id="87" name="Oval 86"/>
            <p:cNvSpPr/>
            <p:nvPr/>
          </p:nvSpPr>
          <p:spPr>
            <a:xfrm>
              <a:off x="2867769" y="76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8" name="Oval 26"/>
            <p:cNvSpPr/>
            <p:nvPr/>
          </p:nvSpPr>
          <p:spPr>
            <a:xfrm>
              <a:off x="2920557" y="5355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93208" y="1488364"/>
            <a:ext cx="360461" cy="360461"/>
            <a:chOff x="3439759" y="91363"/>
            <a:chExt cx="360461" cy="360461"/>
          </a:xfrm>
        </p:grpSpPr>
        <p:sp>
          <p:nvSpPr>
            <p:cNvPr id="85" name="Oval 84"/>
            <p:cNvSpPr/>
            <p:nvPr/>
          </p:nvSpPr>
          <p:spPr>
            <a:xfrm>
              <a:off x="3439759" y="91363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6" name="Oval 28"/>
            <p:cNvSpPr/>
            <p:nvPr/>
          </p:nvSpPr>
          <p:spPr>
            <a:xfrm>
              <a:off x="3492547" y="144151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209208" y="1751279"/>
            <a:ext cx="360461" cy="360461"/>
            <a:chOff x="3955759" y="354278"/>
            <a:chExt cx="360461" cy="360461"/>
          </a:xfrm>
        </p:grpSpPr>
        <p:sp>
          <p:nvSpPr>
            <p:cNvPr id="83" name="Oval 82"/>
            <p:cNvSpPr/>
            <p:nvPr/>
          </p:nvSpPr>
          <p:spPr>
            <a:xfrm>
              <a:off x="3955759" y="3542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4" name="Oval 30"/>
            <p:cNvSpPr/>
            <p:nvPr/>
          </p:nvSpPr>
          <p:spPr>
            <a:xfrm>
              <a:off x="4008547" y="4070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618708" y="2160779"/>
            <a:ext cx="360461" cy="360461"/>
            <a:chOff x="4365259" y="763778"/>
            <a:chExt cx="360461" cy="360461"/>
          </a:xfrm>
        </p:grpSpPr>
        <p:sp>
          <p:nvSpPr>
            <p:cNvPr id="81" name="Oval 80"/>
            <p:cNvSpPr/>
            <p:nvPr/>
          </p:nvSpPr>
          <p:spPr>
            <a:xfrm>
              <a:off x="4365259" y="763778"/>
              <a:ext cx="360461" cy="36046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2" name="Oval 32"/>
            <p:cNvSpPr/>
            <p:nvPr/>
          </p:nvSpPr>
          <p:spPr>
            <a:xfrm>
              <a:off x="4418047" y="8165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881624" y="2676779"/>
            <a:ext cx="360461" cy="360461"/>
            <a:chOff x="4628175" y="1279778"/>
            <a:chExt cx="360461" cy="360461"/>
          </a:xfrm>
        </p:grpSpPr>
        <p:sp>
          <p:nvSpPr>
            <p:cNvPr id="79" name="Oval 78"/>
            <p:cNvSpPr/>
            <p:nvPr/>
          </p:nvSpPr>
          <p:spPr>
            <a:xfrm>
              <a:off x="4628175" y="1279778"/>
              <a:ext cx="360461" cy="36046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0" name="Oval 34"/>
            <p:cNvSpPr/>
            <p:nvPr/>
          </p:nvSpPr>
          <p:spPr>
            <a:xfrm>
              <a:off x="4680963" y="13325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972218" y="3248770"/>
            <a:ext cx="360461" cy="360461"/>
            <a:chOff x="4718769" y="1851769"/>
            <a:chExt cx="360461" cy="360461"/>
          </a:xfrm>
        </p:grpSpPr>
        <p:sp>
          <p:nvSpPr>
            <p:cNvPr id="77" name="Oval 76"/>
            <p:cNvSpPr/>
            <p:nvPr/>
          </p:nvSpPr>
          <p:spPr>
            <a:xfrm>
              <a:off x="4718769" y="1851769"/>
              <a:ext cx="360461" cy="36046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8" name="Oval 36"/>
            <p:cNvSpPr/>
            <p:nvPr/>
          </p:nvSpPr>
          <p:spPr>
            <a:xfrm>
              <a:off x="4771557" y="190455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881624" y="3820760"/>
            <a:ext cx="360461" cy="360461"/>
            <a:chOff x="4628175" y="2423759"/>
            <a:chExt cx="360461" cy="360461"/>
          </a:xfrm>
        </p:grpSpPr>
        <p:sp>
          <p:nvSpPr>
            <p:cNvPr id="75" name="Oval 74"/>
            <p:cNvSpPr/>
            <p:nvPr/>
          </p:nvSpPr>
          <p:spPr>
            <a:xfrm>
              <a:off x="4628175" y="24237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6" name="Oval 38"/>
            <p:cNvSpPr/>
            <p:nvPr/>
          </p:nvSpPr>
          <p:spPr>
            <a:xfrm>
              <a:off x="4680963" y="24765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618708" y="4336760"/>
            <a:ext cx="360461" cy="360461"/>
            <a:chOff x="4365259" y="2939759"/>
            <a:chExt cx="360461" cy="360461"/>
          </a:xfrm>
        </p:grpSpPr>
        <p:sp>
          <p:nvSpPr>
            <p:cNvPr id="73" name="Oval 72"/>
            <p:cNvSpPr/>
            <p:nvPr/>
          </p:nvSpPr>
          <p:spPr>
            <a:xfrm>
              <a:off x="4365259" y="29397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4" name="Oval 40"/>
            <p:cNvSpPr/>
            <p:nvPr/>
          </p:nvSpPr>
          <p:spPr>
            <a:xfrm>
              <a:off x="4418047" y="29925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209208" y="4746260"/>
            <a:ext cx="360461" cy="360461"/>
            <a:chOff x="3955759" y="3349259"/>
            <a:chExt cx="360461" cy="360461"/>
          </a:xfrm>
        </p:grpSpPr>
        <p:sp>
          <p:nvSpPr>
            <p:cNvPr id="71" name="Oval 70"/>
            <p:cNvSpPr/>
            <p:nvPr/>
          </p:nvSpPr>
          <p:spPr>
            <a:xfrm>
              <a:off x="3955759" y="33492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2" name="Oval 42"/>
            <p:cNvSpPr/>
            <p:nvPr/>
          </p:nvSpPr>
          <p:spPr>
            <a:xfrm>
              <a:off x="4008547" y="34020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693208" y="5009176"/>
            <a:ext cx="360461" cy="360461"/>
            <a:chOff x="3439759" y="3612175"/>
            <a:chExt cx="360461" cy="360461"/>
          </a:xfrm>
        </p:grpSpPr>
        <p:sp>
          <p:nvSpPr>
            <p:cNvPr id="69" name="Oval 68"/>
            <p:cNvSpPr/>
            <p:nvPr/>
          </p:nvSpPr>
          <p:spPr>
            <a:xfrm>
              <a:off x="3439759" y="3612175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0" name="Oval 44"/>
            <p:cNvSpPr/>
            <p:nvPr/>
          </p:nvSpPr>
          <p:spPr>
            <a:xfrm>
              <a:off x="3492547" y="3664963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121218" y="5099770"/>
            <a:ext cx="360461" cy="360461"/>
            <a:chOff x="2867769" y="3702769"/>
            <a:chExt cx="360461" cy="360461"/>
          </a:xfrm>
        </p:grpSpPr>
        <p:sp>
          <p:nvSpPr>
            <p:cNvPr id="67" name="Oval 66"/>
            <p:cNvSpPr/>
            <p:nvPr/>
          </p:nvSpPr>
          <p:spPr>
            <a:xfrm>
              <a:off x="2867769" y="370276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8" name="Oval 46"/>
            <p:cNvSpPr/>
            <p:nvPr/>
          </p:nvSpPr>
          <p:spPr>
            <a:xfrm>
              <a:off x="2920557" y="375555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549227" y="5009176"/>
            <a:ext cx="360461" cy="360461"/>
            <a:chOff x="2295778" y="3612175"/>
            <a:chExt cx="360461" cy="360461"/>
          </a:xfrm>
        </p:grpSpPr>
        <p:sp>
          <p:nvSpPr>
            <p:cNvPr id="65" name="Oval 64"/>
            <p:cNvSpPr/>
            <p:nvPr/>
          </p:nvSpPr>
          <p:spPr>
            <a:xfrm>
              <a:off x="2295778" y="3612175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6" name="Oval 48"/>
            <p:cNvSpPr/>
            <p:nvPr/>
          </p:nvSpPr>
          <p:spPr>
            <a:xfrm>
              <a:off x="2348566" y="3664963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033227" y="4746260"/>
            <a:ext cx="360461" cy="360461"/>
            <a:chOff x="1779778" y="3349259"/>
            <a:chExt cx="360461" cy="360461"/>
          </a:xfrm>
        </p:grpSpPr>
        <p:sp>
          <p:nvSpPr>
            <p:cNvPr id="63" name="Oval 62"/>
            <p:cNvSpPr/>
            <p:nvPr/>
          </p:nvSpPr>
          <p:spPr>
            <a:xfrm>
              <a:off x="1779778" y="33492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Oval 50"/>
            <p:cNvSpPr/>
            <p:nvPr/>
          </p:nvSpPr>
          <p:spPr>
            <a:xfrm>
              <a:off x="1832566" y="34020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623727" y="4336760"/>
            <a:ext cx="360461" cy="360461"/>
            <a:chOff x="1370278" y="2939759"/>
            <a:chExt cx="360461" cy="360461"/>
          </a:xfrm>
        </p:grpSpPr>
        <p:sp>
          <p:nvSpPr>
            <p:cNvPr id="61" name="Oval 60"/>
            <p:cNvSpPr/>
            <p:nvPr/>
          </p:nvSpPr>
          <p:spPr>
            <a:xfrm>
              <a:off x="1370278" y="29397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2" name="Oval 52"/>
            <p:cNvSpPr/>
            <p:nvPr/>
          </p:nvSpPr>
          <p:spPr>
            <a:xfrm>
              <a:off x="1423066" y="29925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360812" y="3820760"/>
            <a:ext cx="360461" cy="360461"/>
            <a:chOff x="1107363" y="2423759"/>
            <a:chExt cx="360461" cy="360461"/>
          </a:xfrm>
        </p:grpSpPr>
        <p:sp>
          <p:nvSpPr>
            <p:cNvPr id="59" name="Oval 58"/>
            <p:cNvSpPr/>
            <p:nvPr/>
          </p:nvSpPr>
          <p:spPr>
            <a:xfrm>
              <a:off x="1107363" y="24237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0" name="Oval 54"/>
            <p:cNvSpPr/>
            <p:nvPr/>
          </p:nvSpPr>
          <p:spPr>
            <a:xfrm>
              <a:off x="1160151" y="24765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270217" y="3248770"/>
            <a:ext cx="360461" cy="360461"/>
            <a:chOff x="1016768" y="1851769"/>
            <a:chExt cx="360461" cy="360461"/>
          </a:xfrm>
        </p:grpSpPr>
        <p:sp>
          <p:nvSpPr>
            <p:cNvPr id="57" name="Oval 56"/>
            <p:cNvSpPr/>
            <p:nvPr/>
          </p:nvSpPr>
          <p:spPr>
            <a:xfrm>
              <a:off x="1016768" y="185176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8" name="Oval 56"/>
            <p:cNvSpPr/>
            <p:nvPr/>
          </p:nvSpPr>
          <p:spPr>
            <a:xfrm>
              <a:off x="1069556" y="190455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360812" y="2676779"/>
            <a:ext cx="360461" cy="360461"/>
            <a:chOff x="1107363" y="1279778"/>
            <a:chExt cx="360461" cy="360461"/>
          </a:xfrm>
        </p:grpSpPr>
        <p:sp>
          <p:nvSpPr>
            <p:cNvPr id="55" name="Oval 54"/>
            <p:cNvSpPr/>
            <p:nvPr/>
          </p:nvSpPr>
          <p:spPr>
            <a:xfrm>
              <a:off x="1107363" y="12797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6" name="Oval 58"/>
            <p:cNvSpPr/>
            <p:nvPr/>
          </p:nvSpPr>
          <p:spPr>
            <a:xfrm>
              <a:off x="1160151" y="13325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623727" y="2160779"/>
            <a:ext cx="360461" cy="360461"/>
            <a:chOff x="1370278" y="763778"/>
            <a:chExt cx="360461" cy="360461"/>
          </a:xfrm>
        </p:grpSpPr>
        <p:sp>
          <p:nvSpPr>
            <p:cNvPr id="53" name="Oval 52"/>
            <p:cNvSpPr/>
            <p:nvPr/>
          </p:nvSpPr>
          <p:spPr>
            <a:xfrm>
              <a:off x="1370278" y="7637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Oval 60"/>
            <p:cNvSpPr/>
            <p:nvPr/>
          </p:nvSpPr>
          <p:spPr>
            <a:xfrm>
              <a:off x="1423066" y="8165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033227" y="1751279"/>
            <a:ext cx="360461" cy="360461"/>
            <a:chOff x="1779778" y="354278"/>
            <a:chExt cx="360461" cy="360461"/>
          </a:xfrm>
        </p:grpSpPr>
        <p:sp>
          <p:nvSpPr>
            <p:cNvPr id="51" name="Oval 50"/>
            <p:cNvSpPr/>
            <p:nvPr/>
          </p:nvSpPr>
          <p:spPr>
            <a:xfrm>
              <a:off x="1779778" y="3542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Oval 62"/>
            <p:cNvSpPr/>
            <p:nvPr/>
          </p:nvSpPr>
          <p:spPr>
            <a:xfrm>
              <a:off x="1832566" y="4070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549227" y="1488364"/>
            <a:ext cx="360461" cy="360461"/>
            <a:chOff x="2295778" y="91363"/>
            <a:chExt cx="360461" cy="360461"/>
          </a:xfrm>
        </p:grpSpPr>
        <p:sp>
          <p:nvSpPr>
            <p:cNvPr id="49" name="Oval 48"/>
            <p:cNvSpPr/>
            <p:nvPr/>
          </p:nvSpPr>
          <p:spPr>
            <a:xfrm>
              <a:off x="2295778" y="91363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Oval 64"/>
            <p:cNvSpPr/>
            <p:nvPr/>
          </p:nvSpPr>
          <p:spPr>
            <a:xfrm>
              <a:off x="2348566" y="144151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457200" y="3125789"/>
            <a:ext cx="1600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 Neue"/>
                <a:cs typeface="Helvetica Neue"/>
              </a:rPr>
              <a:t>Client</a:t>
            </a:r>
            <a:endParaRPr lang="en-US" sz="3000" b="1" dirty="0">
              <a:latin typeface="Helvetica Neue"/>
              <a:cs typeface="Helvetica Neue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5618708" y="2160779"/>
            <a:ext cx="360461" cy="360461"/>
            <a:chOff x="3955759" y="354278"/>
            <a:chExt cx="360461" cy="360461"/>
          </a:xfrm>
        </p:grpSpPr>
        <p:sp>
          <p:nvSpPr>
            <p:cNvPr id="90" name="Oval 89"/>
            <p:cNvSpPr/>
            <p:nvPr/>
          </p:nvSpPr>
          <p:spPr>
            <a:xfrm>
              <a:off x="3955759" y="3542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1" name="Oval 30"/>
            <p:cNvSpPr/>
            <p:nvPr/>
          </p:nvSpPr>
          <p:spPr>
            <a:xfrm>
              <a:off x="4008547" y="4070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5881624" y="2676779"/>
            <a:ext cx="360461" cy="360461"/>
            <a:chOff x="3955759" y="354278"/>
            <a:chExt cx="360461" cy="360461"/>
          </a:xfrm>
        </p:grpSpPr>
        <p:sp>
          <p:nvSpPr>
            <p:cNvPr id="98" name="Oval 97"/>
            <p:cNvSpPr/>
            <p:nvPr/>
          </p:nvSpPr>
          <p:spPr>
            <a:xfrm>
              <a:off x="3955759" y="3542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9" name="Oval 30"/>
            <p:cNvSpPr/>
            <p:nvPr/>
          </p:nvSpPr>
          <p:spPr>
            <a:xfrm>
              <a:off x="4008547" y="4070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972218" y="3248770"/>
            <a:ext cx="360461" cy="360461"/>
            <a:chOff x="4628175" y="1279778"/>
            <a:chExt cx="360461" cy="360461"/>
          </a:xfrm>
        </p:grpSpPr>
        <p:sp>
          <p:nvSpPr>
            <p:cNvPr id="102" name="Oval 101"/>
            <p:cNvSpPr/>
            <p:nvPr/>
          </p:nvSpPr>
          <p:spPr>
            <a:xfrm>
              <a:off x="4628175" y="1279778"/>
              <a:ext cx="360461" cy="36046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3" name="Oval 34"/>
            <p:cNvSpPr/>
            <p:nvPr/>
          </p:nvSpPr>
          <p:spPr>
            <a:xfrm>
              <a:off x="4680963" y="13325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972218" y="3248770"/>
            <a:ext cx="360461" cy="360461"/>
            <a:chOff x="3955759" y="354278"/>
            <a:chExt cx="360461" cy="360461"/>
          </a:xfrm>
        </p:grpSpPr>
        <p:sp>
          <p:nvSpPr>
            <p:cNvPr id="105" name="Oval 104"/>
            <p:cNvSpPr/>
            <p:nvPr/>
          </p:nvSpPr>
          <p:spPr>
            <a:xfrm>
              <a:off x="3955759" y="3542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6" name="Oval 30"/>
            <p:cNvSpPr/>
            <p:nvPr/>
          </p:nvSpPr>
          <p:spPr>
            <a:xfrm>
              <a:off x="4008547" y="4070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3220</TotalTime>
  <Words>554</Words>
  <Application>Microsoft Macintosh PowerPoint</Application>
  <PresentationFormat>On-screen Show (4:3)</PresentationFormat>
  <Paragraphs>154</Paragraphs>
  <Slides>20</Slides>
  <Notes>18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Introduction to  Data Center Computing</vt:lpstr>
      <vt:lpstr>What we’ll cover</vt:lpstr>
      <vt:lpstr>Example: web search</vt:lpstr>
      <vt:lpstr>A system architecture?</vt:lpstr>
      <vt:lpstr>Data Center architecture</vt:lpstr>
      <vt:lpstr>Distributed storage</vt:lpstr>
      <vt:lpstr>Brewer’s CAP theorem (2000)</vt:lpstr>
      <vt:lpstr>The Google file system (2003)</vt:lpstr>
      <vt:lpstr>Dynamo (2007)</vt:lpstr>
      <vt:lpstr>Distributed computation</vt:lpstr>
      <vt:lpstr>Task farming</vt:lpstr>
      <vt:lpstr>MapReduce (2004)</vt:lpstr>
      <vt:lpstr>Dryad (2007)</vt:lpstr>
      <vt:lpstr>DryadLINQ (2008)</vt:lpstr>
      <vt:lpstr>Scheduling issues</vt:lpstr>
      <vt:lpstr>Percolator (2010)</vt:lpstr>
      <vt:lpstr>Skywriting and Ciel (2010)</vt:lpstr>
      <vt:lpstr>References</vt:lpstr>
      <vt:lpstr>Conclusions</vt:lpstr>
      <vt:lpstr>Questions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Derek Murray</dc:creator>
  <cp:lastModifiedBy>Derek Murray</cp:lastModifiedBy>
  <cp:revision>20</cp:revision>
  <dcterms:created xsi:type="dcterms:W3CDTF">2010-10-12T20:55:18Z</dcterms:created>
  <dcterms:modified xsi:type="dcterms:W3CDTF">2010-10-12T23:08:10Z</dcterms:modified>
</cp:coreProperties>
</file>