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embeddings/Microsoft_Equation5.bin" ContentType="application/vnd.openxmlformats-officedocument.oleObject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tags/tag4.xml" ContentType="application/vnd.openxmlformats-officedocument.presentationml.tags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embeddings/Microsoft_Equation4.bin" ContentType="application/vnd.openxmlformats-officedocument.oleObject"/>
  <Override PartName="/ppt/tags/tag15.xml" ContentType="application/vnd.openxmlformats-officedocument.presentationml.tags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tags/tag3.xml" ContentType="application/vnd.openxmlformats-officedocument.presentationml.tags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embeddings/Microsoft_Equation3.bin" ContentType="application/vnd.openxmlformats-officedocument.oleObject"/>
  <Override PartName="/ppt/presProps.xml" ContentType="application/vnd.openxmlformats-officedocument.presentationml.presProps+xml"/>
  <Override PartName="/ppt/tags/tag14.xml" ContentType="application/vnd.openxmlformats-officedocument.presentationml.tags+xml"/>
  <Default Extension="pict" ContentType="image/pict"/>
  <Override PartName="/ppt/slides/slide26.xml" ContentType="application/vnd.openxmlformats-officedocument.presentationml.slide+xml"/>
  <Override PartName="/ppt/tags/tag9.xml" ContentType="application/vnd.openxmlformats-officedocument.presentationml.tags+xml"/>
  <Override PartName="/ppt/slides/slide35.xml" ContentType="application/vnd.openxmlformats-officedocument.presentationml.slide+xml"/>
  <Override PartName="/ppt/tags/tag2.xml" ContentType="application/vnd.openxmlformats-officedocument.presentationml.tags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5.xml" ContentType="application/vnd.openxmlformats-officedocument.presentationml.notesSlide+xml"/>
  <Override PartName="/ppt/embeddings/Microsoft_Equation2.bin" ContentType="application/vnd.openxmlformats-officedocument.oleObject"/>
  <Override PartName="/ppt/tags/tag13.xml" ContentType="application/vnd.openxmlformats-officedocument.presentationml.tags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tags/tag8.xml" ContentType="application/vnd.openxmlformats-officedocument.presentationml.tags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tags/tag1.xml" ContentType="application/vnd.openxmlformats-officedocument.presentationml.tag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Default Extension="wmf" ContentType="image/x-wmf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embeddings/Microsoft_Equation1.bin" ContentType="application/vnd.openxmlformats-officedocument.oleObject"/>
  <Override PartName="/ppt/theme/theme3.xml" ContentType="application/vnd.openxmlformats-officedocument.theme+xml"/>
  <Override PartName="/ppt/tags/tag12.xml" ContentType="application/vnd.openxmlformats-officedocument.presentationml.tags+xml"/>
  <Override PartName="/ppt/slides/slide24.xml" ContentType="application/vnd.openxmlformats-officedocument.presentationml.slide+xml"/>
  <Override PartName="/ppt/tags/tag7.xml" ContentType="application/vnd.openxmlformats-officedocument.presentationml.tags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tags/tag11.xml" ContentType="application/vnd.openxmlformats-officedocument.presentationml.tags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tags/tag6.xml" ContentType="application/vnd.openxmlformats-officedocument.presentationml.tags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embeddings/Microsoft_Equation6.bin" ContentType="application/vnd.openxmlformats-officedocument.oleObject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ags/tag10.xml" ContentType="application/vnd.openxmlformats-officedocument.presentationml.tags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tags/tag5.xml" ContentType="application/vnd.openxmlformats-officedocument.presentationml.tags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4236" r:id="rId1"/>
  </p:sldMasterIdLst>
  <p:notesMasterIdLst>
    <p:notesMasterId r:id="rId37"/>
  </p:notesMasterIdLst>
  <p:handoutMasterIdLst>
    <p:handoutMasterId r:id="rId38"/>
  </p:handoutMasterIdLst>
  <p:sldIdLst>
    <p:sldId id="321" r:id="rId2"/>
    <p:sldId id="357" r:id="rId3"/>
    <p:sldId id="358" r:id="rId4"/>
    <p:sldId id="375" r:id="rId5"/>
    <p:sldId id="360" r:id="rId6"/>
    <p:sldId id="361" r:id="rId7"/>
    <p:sldId id="368" r:id="rId8"/>
    <p:sldId id="334" r:id="rId9"/>
    <p:sldId id="349" r:id="rId10"/>
    <p:sldId id="335" r:id="rId11"/>
    <p:sldId id="319" r:id="rId12"/>
    <p:sldId id="354" r:id="rId13"/>
    <p:sldId id="352" r:id="rId14"/>
    <p:sldId id="353" r:id="rId15"/>
    <p:sldId id="346" r:id="rId16"/>
    <p:sldId id="356" r:id="rId17"/>
    <p:sldId id="345" r:id="rId18"/>
    <p:sldId id="331" r:id="rId19"/>
    <p:sldId id="369" r:id="rId20"/>
    <p:sldId id="370" r:id="rId21"/>
    <p:sldId id="371" r:id="rId22"/>
    <p:sldId id="372" r:id="rId23"/>
    <p:sldId id="373" r:id="rId24"/>
    <p:sldId id="374" r:id="rId25"/>
    <p:sldId id="355" r:id="rId26"/>
    <p:sldId id="339" r:id="rId27"/>
    <p:sldId id="350" r:id="rId28"/>
    <p:sldId id="340" r:id="rId29"/>
    <p:sldId id="342" r:id="rId30"/>
    <p:sldId id="343" r:id="rId31"/>
    <p:sldId id="344" r:id="rId32"/>
    <p:sldId id="347" r:id="rId33"/>
    <p:sldId id="324" r:id="rId34"/>
    <p:sldId id="351" r:id="rId35"/>
    <p:sldId id="266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scaleToFitPaper="1" frameSlides="1"/>
  <p:clrMru>
    <a:srgbClr val="87CEAA"/>
    <a:srgbClr val="4AA0FF"/>
    <a:srgbClr val="4FBDCB"/>
    <a:srgbClr val="FFCC39"/>
    <a:srgbClr val="19FF9F"/>
    <a:srgbClr val="2BFF1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157" autoAdjust="0"/>
    <p:restoredTop sz="91959" autoAdjust="0"/>
  </p:normalViewPr>
  <p:slideViewPr>
    <p:cSldViewPr snapToObjects="1">
      <p:cViewPr varScale="1">
        <p:scale>
          <a:sx n="112" d="100"/>
          <a:sy n="112" d="100"/>
        </p:scale>
        <p:origin x="-49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4" Type="http://schemas.openxmlformats.org/officeDocument/2006/relationships/image" Target="../media/image51.wmf"/><Relationship Id="rId5" Type="http://schemas.openxmlformats.org/officeDocument/2006/relationships/image" Target="../media/image52.pict"/><Relationship Id="rId6" Type="http://schemas.openxmlformats.org/officeDocument/2006/relationships/image" Target="../media/image53.wmf"/><Relationship Id="rId1" Type="http://schemas.openxmlformats.org/officeDocument/2006/relationships/image" Target="../media/image48.pict"/><Relationship Id="rId2" Type="http://schemas.openxmlformats.org/officeDocument/2006/relationships/image" Target="../media/image4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EE203-2507-C047-BA8B-17DCD8078587}" type="datetimeFigureOut">
              <a:rPr lang="en-US" smtClean="0"/>
              <a:pPr/>
              <a:t>11/7/10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A9E8D0-F02A-404A-BA0A-063283E7E4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AD698-E913-5A40-A8E1-0773AE3CEAA4}" type="datetimeFigureOut">
              <a:rPr lang="en-US" smtClean="0"/>
              <a:pPr/>
              <a:t>11/7/10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5D4CB-EEDD-7F43-88CE-646898AF33F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5D4CB-EEDD-7F43-88CE-646898AF33F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5D4CB-EEDD-7F43-88CE-646898AF33F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5D4CB-EEDD-7F43-88CE-646898AF33F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5D4CB-EEDD-7F43-88CE-646898AF33F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5D4CB-EEDD-7F43-88CE-646898AF33F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5D4CB-EEDD-7F43-88CE-646898AF33FA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5D4CB-EEDD-7F43-88CE-646898AF33FA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9673BC0-1256-5042-8A49-D0F95725F72E}" type="datetime1">
              <a:rPr lang="en-US" smtClean="0"/>
              <a:pPr/>
              <a:t>11/7/10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30159EC-03A8-974B-A101-527BAF33AD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3418D-AED1-C343-99F5-F7B9D0948EC0}" type="datetime1">
              <a:rPr lang="en-US" smtClean="0"/>
              <a:pPr/>
              <a:t>11/7/10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E1C8-FA3B-284F-9EF6-30FDA945478D}" type="datetime1">
              <a:rPr lang="en-US" smtClean="0"/>
              <a:pPr/>
              <a:t>11/7/10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F02A2-4DF9-4845-B27C-E8E806B62C36}" type="datetime1">
              <a:rPr lang="en-US" smtClean="0"/>
              <a:pPr/>
              <a:t>11/7/10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13D3F-7633-F249-BFFA-AA2068037511}" type="datetime1">
              <a:rPr lang="en-US" smtClean="0"/>
              <a:pPr/>
              <a:t>11/7/10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4D767-5FC3-CA47-BF3A-F6F682491E64}" type="datetime1">
              <a:rPr lang="en-US" smtClean="0"/>
              <a:pPr/>
              <a:t>11/7/10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33E06-2C04-2643-B892-AD21D07838A5}" type="datetime1">
              <a:rPr lang="en-US" smtClean="0"/>
              <a:pPr/>
              <a:t>11/7/10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F529B-621A-0148-BE19-9961F27D247E}" type="datetime1">
              <a:rPr lang="en-US" smtClean="0"/>
              <a:pPr/>
              <a:t>11/7/10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D440B-F00D-7846-B67B-0E5FD11D3EA4}" type="datetime1">
              <a:rPr lang="en-US" smtClean="0"/>
              <a:pPr/>
              <a:t>11/7/10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FBDBD30-C023-5F45-A2F1-AF22DBB69EE6}" type="datetime1">
              <a:rPr lang="en-US" smtClean="0"/>
              <a:pPr/>
              <a:t>11/7/10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0F90B4-C6E6-8D40-87C5-318B8E4A9A71}" type="datetime1">
              <a:rPr lang="en-US" smtClean="0"/>
              <a:pPr/>
              <a:t>11/7/10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0159EC-03A8-974B-A101-527BAF33A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fld id="{D3C27FB5-A46C-CA4E-935B-3A74C3620664}" type="datetime1">
              <a:rPr lang="en-US" smtClean="0"/>
              <a:pPr/>
              <a:t>11/7/10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230159EC-03A8-974B-A101-527BAF33AD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40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45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oleObject" Target="../embeddings/Microsoft_Equation2.bin"/><Relationship Id="rId5" Type="http://schemas.openxmlformats.org/officeDocument/2006/relationships/oleObject" Target="../embeddings/Microsoft_Equation3.bin"/><Relationship Id="rId6" Type="http://schemas.openxmlformats.org/officeDocument/2006/relationships/oleObject" Target="../embeddings/Microsoft_Equation4.bin"/><Relationship Id="rId7" Type="http://schemas.openxmlformats.org/officeDocument/2006/relationships/oleObject" Target="../embeddings/Microsoft_Equation5.bin"/><Relationship Id="rId8" Type="http://schemas.openxmlformats.org/officeDocument/2006/relationships/oleObject" Target="../embeddings/Microsoft_Equation6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df"/><Relationship Id="rId4" Type="http://schemas.openxmlformats.org/officeDocument/2006/relationships/image" Target="../media/image57.png"/><Relationship Id="rId5" Type="http://schemas.openxmlformats.org/officeDocument/2006/relationships/image" Target="../media/image58.pdf"/><Relationship Id="rId6" Type="http://schemas.openxmlformats.org/officeDocument/2006/relationships/image" Target="../media/image59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df"/><Relationship Id="rId4" Type="http://schemas.openxmlformats.org/officeDocument/2006/relationships/image" Target="../media/image61.png"/><Relationship Id="rId5" Type="http://schemas.openxmlformats.org/officeDocument/2006/relationships/image" Target="../media/image62.pdf"/><Relationship Id="rId6" Type="http://schemas.openxmlformats.org/officeDocument/2006/relationships/image" Target="../media/image63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df"/><Relationship Id="rId4" Type="http://schemas.openxmlformats.org/officeDocument/2006/relationships/image" Target="../media/image65.png"/><Relationship Id="rId5" Type="http://schemas.openxmlformats.org/officeDocument/2006/relationships/image" Target="../media/image66.pdf"/><Relationship Id="rId6" Type="http://schemas.openxmlformats.org/officeDocument/2006/relationships/image" Target="../media/image67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df"/><Relationship Id="rId4" Type="http://schemas.openxmlformats.org/officeDocument/2006/relationships/image" Target="../media/image69.png"/><Relationship Id="rId5" Type="http://schemas.openxmlformats.org/officeDocument/2006/relationships/image" Target="../media/image70.pdf"/><Relationship Id="rId6" Type="http://schemas.openxmlformats.org/officeDocument/2006/relationships/image" Target="../media/image71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df"/><Relationship Id="rId4" Type="http://schemas.openxmlformats.org/officeDocument/2006/relationships/image" Target="../media/image73.png"/><Relationship Id="rId5" Type="http://schemas.openxmlformats.org/officeDocument/2006/relationships/image" Target="../media/image74.pdf"/><Relationship Id="rId6" Type="http://schemas.openxmlformats.org/officeDocument/2006/relationships/image" Target="../media/image75.pn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df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79.pdf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80528" y="344599"/>
            <a:ext cx="9324528" cy="1128241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Mobile Phones based Continuous Sensing Systems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657600"/>
            <a:ext cx="7924800" cy="148671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800" dirty="0" err="1" smtClean="0"/>
              <a:t>Kiran</a:t>
            </a:r>
            <a:r>
              <a:rPr lang="en-US" sz="2800" dirty="0" smtClean="0"/>
              <a:t> </a:t>
            </a:r>
            <a:r>
              <a:rPr lang="en-US" sz="2800" dirty="0" err="1" smtClean="0"/>
              <a:t>Rachuri</a:t>
            </a:r>
            <a:endParaRPr lang="en-US" sz="2800" dirty="0" smtClean="0"/>
          </a:p>
          <a:p>
            <a:pPr algn="ctr"/>
            <a:r>
              <a:rPr lang="en-US" sz="1946" dirty="0" smtClean="0"/>
              <a:t>kkr27@cam.ac.uk</a:t>
            </a:r>
            <a:endParaRPr lang="en-US" sz="1946" dirty="0" smtClean="0"/>
          </a:p>
          <a:p>
            <a:pPr algn="ctr"/>
            <a:r>
              <a:rPr lang="en-US" sz="2000" dirty="0" smtClean="0"/>
              <a:t>Computer Laboratory</a:t>
            </a:r>
          </a:p>
          <a:p>
            <a:pPr algn="ctr"/>
            <a:r>
              <a:rPr lang="en-US" sz="2000" dirty="0" smtClean="0"/>
              <a:t>University of Cambridge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203848" y="2025639"/>
            <a:ext cx="2743200" cy="1403361"/>
            <a:chOff x="242580" y="1905000"/>
            <a:chExt cx="8825220" cy="3886200"/>
          </a:xfrm>
        </p:grpSpPr>
        <p:pic>
          <p:nvPicPr>
            <p:cNvPr id="4" name="Picture 3" descr="iphon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0529" y="2290455"/>
              <a:ext cx="2907271" cy="3500745"/>
            </a:xfrm>
            <a:prstGeom prst="rect">
              <a:avLst/>
            </a:prstGeom>
          </p:spPr>
        </p:pic>
        <p:pic>
          <p:nvPicPr>
            <p:cNvPr id="5" name="Picture 4" descr="nokia-5500-sport-2-thumb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69271" y="2438400"/>
              <a:ext cx="2807729" cy="2882602"/>
            </a:xfrm>
            <a:prstGeom prst="rect">
              <a:avLst/>
            </a:prstGeom>
          </p:spPr>
        </p:pic>
        <p:pic>
          <p:nvPicPr>
            <p:cNvPr id="6" name="Picture 5" descr="nokia-n95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580" y="1905000"/>
              <a:ext cx="3567420" cy="3567420"/>
            </a:xfrm>
            <a:prstGeom prst="rect">
              <a:avLst/>
            </a:prstGeom>
          </p:spPr>
        </p:pic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Callout 9"/>
          <p:cNvSpPr/>
          <p:nvPr/>
        </p:nvSpPr>
        <p:spPr>
          <a:xfrm>
            <a:off x="5064646" y="1628800"/>
            <a:ext cx="3755826" cy="2387236"/>
          </a:xfrm>
          <a:prstGeom prst="wedgeEllipseCallout">
            <a:avLst>
              <a:gd name="adj1" fmla="val -67695"/>
              <a:gd name="adj2" fmla="val 22262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 smtClean="0"/>
          </a:p>
          <a:p>
            <a:pPr algn="ctr"/>
            <a:endParaRPr lang="en-GB" dirty="0" smtClean="0"/>
          </a:p>
          <a:p>
            <a:pPr algn="ctr"/>
            <a:endParaRPr lang="en-GB" dirty="0" smtClean="0"/>
          </a:p>
          <a:p>
            <a:pPr algn="ctr"/>
            <a:endParaRPr lang="en-GB" dirty="0" smtClean="0"/>
          </a:p>
          <a:p>
            <a:pPr algn="ctr"/>
            <a:endParaRPr lang="en-GB" dirty="0" smtClean="0"/>
          </a:p>
          <a:p>
            <a:pPr algn="ctr"/>
            <a:r>
              <a:rPr lang="en-GB" b="1" dirty="0" smtClean="0">
                <a:latin typeface="Comic Sans MS" pitchFamily="66" charset="0"/>
              </a:rPr>
              <a:t>Oh yes, I was very happy today</a:t>
            </a:r>
            <a:endParaRPr lang="en-GB" b="1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89653"/>
          </a:xfrm>
        </p:spPr>
        <p:txBody>
          <a:bodyPr>
            <a:normAutofit/>
          </a:bodyPr>
          <a:lstStyle/>
          <a:p>
            <a:r>
              <a:rPr lang="en-GB" sz="2400" dirty="0" smtClean="0"/>
              <a:t>Self reports </a:t>
            </a:r>
          </a:p>
          <a:p>
            <a:pPr lvl="1"/>
            <a:r>
              <a:rPr lang="en-GB" sz="2000" dirty="0" smtClean="0"/>
              <a:t>But they are biased towards positive emotions</a:t>
            </a:r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  <a:p>
            <a:r>
              <a:rPr lang="en-GB" sz="2400" dirty="0" smtClean="0"/>
              <a:t>One-time behavioural study in laboratory</a:t>
            </a:r>
          </a:p>
          <a:p>
            <a:pPr lvl="1"/>
            <a:r>
              <a:rPr lang="en-GB" sz="2000" dirty="0" smtClean="0"/>
              <a:t>Users hide their natural behaviour</a:t>
            </a:r>
          </a:p>
          <a:p>
            <a:pPr>
              <a:buNone/>
            </a:pPr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Social Psychology - Existing Methods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4470471"/>
            <a:ext cx="3421117" cy="2235129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8504" y="1916832"/>
            <a:ext cx="1810597" cy="1258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2133600"/>
            <a:ext cx="1651197" cy="16511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4372" y="4424604"/>
            <a:ext cx="42862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4424616"/>
            <a:ext cx="82785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8" descr="C:\Users\kiran\Desktop\Tower-wireles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6598" y="609600"/>
            <a:ext cx="317502" cy="458049"/>
          </a:xfrm>
          <a:prstGeom prst="rect">
            <a:avLst/>
          </a:prstGeom>
          <a:noFill/>
        </p:spPr>
      </p:pic>
      <p:pic>
        <p:nvPicPr>
          <p:cNvPr id="27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57800" y="1852559"/>
            <a:ext cx="416894" cy="64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20181" y="2995844"/>
            <a:ext cx="442819" cy="53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15160" y="5595934"/>
            <a:ext cx="50006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81600" y="2924406"/>
            <a:ext cx="696820" cy="71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43342" y="1753449"/>
            <a:ext cx="343458" cy="51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152400" y="1066800"/>
            <a:ext cx="510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Use Mobile phones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 Powerful sensors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 Ubiquitous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 Unobtrusive</a:t>
            </a:r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354012" y="7106"/>
            <a:ext cx="8229600" cy="1143000"/>
          </a:xfrm>
        </p:spPr>
        <p:txBody>
          <a:bodyPr/>
          <a:lstStyle/>
          <a:p>
            <a:r>
              <a:rPr lang="en-US" dirty="0" smtClean="0"/>
              <a:t>Our Solution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52400" y="2924406"/>
            <a:ext cx="510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Challenges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 Sensors not built for this purpose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 Battery powered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 Processing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 Main memory limitations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 Privacy concerns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72200" y="1172118"/>
            <a:ext cx="1833874" cy="4161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 bldLvl="2"/>
      <p:bldP spid="14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 err="1" smtClean="0"/>
              <a:t>EmotionSense</a:t>
            </a:r>
            <a:r>
              <a:rPr lang="en-GB" sz="3600" dirty="0" smtClean="0"/>
              <a:t> - Architecture</a:t>
            </a:r>
            <a:endParaRPr lang="en-GB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85800" y="2590800"/>
            <a:ext cx="1676400" cy="2743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EmotionSense</a:t>
            </a:r>
            <a:r>
              <a:rPr lang="en-US" dirty="0" smtClean="0">
                <a:solidFill>
                  <a:srgbClr val="000000"/>
                </a:solidFill>
              </a:rPr>
              <a:t> Manager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048000" y="1295400"/>
            <a:ext cx="2819400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Inference Engine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29000" y="2209800"/>
            <a:ext cx="1905000" cy="838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SpeakerMonitor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629400" y="1295400"/>
            <a:ext cx="1371600" cy="685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HTTP Module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Magnetic Disk 25"/>
          <p:cNvSpPr/>
          <p:nvPr/>
        </p:nvSpPr>
        <p:spPr>
          <a:xfrm>
            <a:off x="6248400" y="3726656"/>
            <a:ext cx="1371600" cy="1302544"/>
          </a:xfrm>
          <a:prstGeom prst="flowChartMagneticDisk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Declarative Database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" name="Cube 27"/>
          <p:cNvSpPr/>
          <p:nvPr/>
        </p:nvSpPr>
        <p:spPr>
          <a:xfrm>
            <a:off x="7772400" y="2705100"/>
            <a:ext cx="1295400" cy="1066800"/>
          </a:xfrm>
          <a:prstGeom prst="cube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Remote Server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352800" y="3200400"/>
            <a:ext cx="2057400" cy="838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ColocationMonior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276600" y="4191000"/>
            <a:ext cx="2209800" cy="838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MovementMonitor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429000" y="5181600"/>
            <a:ext cx="1905000" cy="838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LocationMonitor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172200" y="2286000"/>
            <a:ext cx="1371600" cy="685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HTK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35" name="Straight Arrow Connector 34"/>
          <p:cNvCxnSpPr>
            <a:endCxn id="15" idx="1"/>
          </p:cNvCxnSpPr>
          <p:nvPr/>
        </p:nvCxnSpPr>
        <p:spPr>
          <a:xfrm flipV="1">
            <a:off x="2362200" y="2628900"/>
            <a:ext cx="1066800" cy="341311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29" idx="1"/>
          </p:cNvCxnSpPr>
          <p:nvPr/>
        </p:nvCxnSpPr>
        <p:spPr>
          <a:xfrm>
            <a:off x="2362200" y="3619500"/>
            <a:ext cx="990600" cy="1588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30" idx="1"/>
          </p:cNvCxnSpPr>
          <p:nvPr/>
        </p:nvCxnSpPr>
        <p:spPr>
          <a:xfrm>
            <a:off x="2362200" y="4377928"/>
            <a:ext cx="914400" cy="232172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31" idx="1"/>
          </p:cNvCxnSpPr>
          <p:nvPr/>
        </p:nvCxnSpPr>
        <p:spPr>
          <a:xfrm>
            <a:off x="2362200" y="5029200"/>
            <a:ext cx="1066800" cy="57150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1" idx="0"/>
            <a:endCxn id="12" idx="1"/>
          </p:cNvCxnSpPr>
          <p:nvPr/>
        </p:nvCxnSpPr>
        <p:spPr>
          <a:xfrm rot="5400000" flipH="1" flipV="1">
            <a:off x="1790700" y="1333500"/>
            <a:ext cx="990600" cy="152400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hape 51"/>
          <p:cNvCxnSpPr>
            <a:stCxn id="11" idx="2"/>
            <a:endCxn id="26" idx="3"/>
          </p:cNvCxnSpPr>
          <p:nvPr/>
        </p:nvCxnSpPr>
        <p:spPr>
          <a:xfrm rot="5400000" flipH="1" flipV="1">
            <a:off x="4076700" y="2476500"/>
            <a:ext cx="304800" cy="5410200"/>
          </a:xfrm>
          <a:prstGeom prst="bentConnector3">
            <a:avLst>
              <a:gd name="adj1" fmla="val -270203"/>
            </a:avLst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15" idx="3"/>
            <a:endCxn id="32" idx="1"/>
          </p:cNvCxnSpPr>
          <p:nvPr/>
        </p:nvCxnSpPr>
        <p:spPr>
          <a:xfrm>
            <a:off x="5334000" y="2628900"/>
            <a:ext cx="838200" cy="1588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hape 65"/>
          <p:cNvCxnSpPr>
            <a:stCxn id="24" idx="3"/>
            <a:endCxn id="28" idx="0"/>
          </p:cNvCxnSpPr>
          <p:nvPr/>
        </p:nvCxnSpPr>
        <p:spPr>
          <a:xfrm>
            <a:off x="8001000" y="1638300"/>
            <a:ext cx="552450" cy="1066800"/>
          </a:xfrm>
          <a:prstGeom prst="bentConnector2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endCxn id="26" idx="1"/>
          </p:cNvCxnSpPr>
          <p:nvPr/>
        </p:nvCxnSpPr>
        <p:spPr>
          <a:xfrm rot="16200000" flipH="1">
            <a:off x="5413772" y="2206228"/>
            <a:ext cx="1821656" cy="1219200"/>
          </a:xfrm>
          <a:prstGeom prst="bentConnector3">
            <a:avLst>
              <a:gd name="adj1" fmla="val 64446"/>
            </a:avLst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rot="16200000" flipH="1">
            <a:off x="5295106" y="3009106"/>
            <a:ext cx="992188" cy="91440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29" idx="3"/>
            <a:endCxn id="26" idx="2"/>
          </p:cNvCxnSpPr>
          <p:nvPr/>
        </p:nvCxnSpPr>
        <p:spPr>
          <a:xfrm>
            <a:off x="5410200" y="3619500"/>
            <a:ext cx="838200" cy="758428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30" idx="3"/>
          </p:cNvCxnSpPr>
          <p:nvPr/>
        </p:nvCxnSpPr>
        <p:spPr>
          <a:xfrm>
            <a:off x="5486400" y="4610100"/>
            <a:ext cx="762000" cy="1588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31" idx="3"/>
          </p:cNvCxnSpPr>
          <p:nvPr/>
        </p:nvCxnSpPr>
        <p:spPr>
          <a:xfrm flipV="1">
            <a:off x="5334000" y="4876800"/>
            <a:ext cx="914400" cy="72390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Elbow Connector 94"/>
          <p:cNvCxnSpPr>
            <a:endCxn id="24" idx="1"/>
          </p:cNvCxnSpPr>
          <p:nvPr/>
        </p:nvCxnSpPr>
        <p:spPr>
          <a:xfrm flipV="1">
            <a:off x="5334000" y="1638300"/>
            <a:ext cx="1295400" cy="647700"/>
          </a:xfrm>
          <a:prstGeom prst="bentConnector3">
            <a:avLst>
              <a:gd name="adj1" fmla="val 64131"/>
            </a:avLst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5943600" y="648866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HTK: Hidden </a:t>
            </a:r>
            <a:r>
              <a:rPr lang="en-US" dirty="0" err="1" smtClean="0"/>
              <a:t>markov</a:t>
            </a:r>
            <a:r>
              <a:rPr lang="en-US" dirty="0" smtClean="0"/>
              <a:t> </a:t>
            </a:r>
            <a:r>
              <a:rPr lang="en-US" dirty="0" err="1" smtClean="0"/>
              <a:t>ToolKit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28600" y="1258669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Implemented in PyS60 and </a:t>
            </a:r>
            <a:r>
              <a:rPr lang="en-US" dirty="0" err="1" smtClean="0"/>
              <a:t>Symbian</a:t>
            </a:r>
            <a:r>
              <a:rPr lang="en-US" dirty="0" smtClean="0"/>
              <a:t> C++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A361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A361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A361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A361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B5CF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9760F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89C49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 err="1" smtClean="0"/>
              <a:t>EmotionSense</a:t>
            </a:r>
            <a:r>
              <a:rPr lang="en-GB" sz="4400" dirty="0" smtClean="0"/>
              <a:t> – Flow of Data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28600" y="2069068"/>
            <a:ext cx="1600200" cy="914400"/>
          </a:xfrm>
          <a:prstGeom prst="roundRect">
            <a:avLst/>
          </a:prstGeom>
          <a:solidFill>
            <a:srgbClr val="CCFFCC"/>
          </a:solidFill>
          <a:ln>
            <a:solidFill>
              <a:srgbClr val="87CE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Classifiers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67000" y="2069068"/>
            <a:ext cx="1600200" cy="914400"/>
          </a:xfrm>
          <a:prstGeom prst="roundRect">
            <a:avLst/>
          </a:prstGeom>
          <a:solidFill>
            <a:srgbClr val="CCFFCC"/>
          </a:solidFill>
          <a:ln>
            <a:solidFill>
              <a:srgbClr val="87CE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Facts Base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05400" y="2069068"/>
            <a:ext cx="1600200" cy="914400"/>
          </a:xfrm>
          <a:prstGeom prst="roundRect">
            <a:avLst/>
          </a:prstGeom>
          <a:solidFill>
            <a:srgbClr val="CCFFCC"/>
          </a:solidFill>
          <a:ln>
            <a:solidFill>
              <a:srgbClr val="87CE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Inference Engine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467600" y="2069068"/>
            <a:ext cx="1600200" cy="914400"/>
          </a:xfrm>
          <a:prstGeom prst="roundRect">
            <a:avLst/>
          </a:prstGeom>
          <a:solidFill>
            <a:srgbClr val="CCFFCC"/>
          </a:solidFill>
          <a:ln>
            <a:solidFill>
              <a:srgbClr val="87CE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Actions Base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467600" y="3821668"/>
            <a:ext cx="1600200" cy="914400"/>
          </a:xfrm>
          <a:prstGeom prst="roundRect">
            <a:avLst/>
          </a:prstGeom>
          <a:solidFill>
            <a:srgbClr val="CCFFCC"/>
          </a:solidFill>
          <a:ln>
            <a:solidFill>
              <a:srgbClr val="87CE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EmotionSense</a:t>
            </a:r>
            <a:r>
              <a:rPr lang="en-US" dirty="0" smtClean="0">
                <a:solidFill>
                  <a:srgbClr val="000000"/>
                </a:solidFill>
              </a:rPr>
              <a:t> Manager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8600" y="3821668"/>
            <a:ext cx="1600200" cy="914400"/>
          </a:xfrm>
          <a:prstGeom prst="roundRect">
            <a:avLst/>
          </a:prstGeom>
          <a:solidFill>
            <a:srgbClr val="CCFFCC"/>
          </a:solidFill>
          <a:ln>
            <a:solidFill>
              <a:srgbClr val="87CE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Sensor Monitors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Up Arrow 15"/>
          <p:cNvSpPr/>
          <p:nvPr/>
        </p:nvSpPr>
        <p:spPr>
          <a:xfrm>
            <a:off x="838200" y="4812268"/>
            <a:ext cx="304800" cy="609600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>
            <a:off x="838200" y="2983468"/>
            <a:ext cx="304800" cy="762000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1828800" y="2373868"/>
            <a:ext cx="838200" cy="30480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6705600" y="2221468"/>
            <a:ext cx="707232" cy="30480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-Down Arrow 24"/>
          <p:cNvSpPr/>
          <p:nvPr/>
        </p:nvSpPr>
        <p:spPr>
          <a:xfrm>
            <a:off x="8077200" y="2983468"/>
            <a:ext cx="381000" cy="762000"/>
          </a:xfrm>
          <a:prstGeom prst="up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4267200" y="2373868"/>
            <a:ext cx="838200" cy="30480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10800000">
            <a:off x="6705600" y="2602468"/>
            <a:ext cx="707232" cy="30480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33400" y="55742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Raw data</a:t>
            </a:r>
            <a:endParaRPr lang="en-US" dirty="0"/>
          </a:p>
        </p:txBody>
      </p:sp>
      <p:sp>
        <p:nvSpPr>
          <p:cNvPr id="29" name="Up Arrow 28"/>
          <p:cNvSpPr/>
          <p:nvPr/>
        </p:nvSpPr>
        <p:spPr>
          <a:xfrm>
            <a:off x="762000" y="5383768"/>
            <a:ext cx="381000" cy="3810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Up Arrow 29"/>
          <p:cNvSpPr/>
          <p:nvPr/>
        </p:nvSpPr>
        <p:spPr>
          <a:xfrm>
            <a:off x="762000" y="3440668"/>
            <a:ext cx="381000" cy="3810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057400" y="2983468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E.g. X Y Z of Accelerometer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2" name="Up Arrow 31"/>
          <p:cNvSpPr/>
          <p:nvPr/>
        </p:nvSpPr>
        <p:spPr>
          <a:xfrm rot="5400000">
            <a:off x="1676400" y="2335768"/>
            <a:ext cx="381000" cy="3810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762000" y="1258669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E.g. User is Moving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4" name="Up Arrow 33"/>
          <p:cNvSpPr/>
          <p:nvPr/>
        </p:nvSpPr>
        <p:spPr>
          <a:xfrm rot="5400000">
            <a:off x="4114800" y="2373868"/>
            <a:ext cx="381000" cy="3810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124200" y="1334869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E.g. </a:t>
            </a:r>
            <a:r>
              <a:rPr lang="en-US" sz="3600" dirty="0" err="1" smtClean="0">
                <a:solidFill>
                  <a:srgbClr val="FF0000"/>
                </a:solidFill>
              </a:rPr>
              <a:t>fact(Moving</a:t>
            </a:r>
            <a:r>
              <a:rPr lang="en-US" sz="3600" dirty="0" smtClean="0">
                <a:solidFill>
                  <a:srgbClr val="FF0000"/>
                </a:solidFill>
              </a:rPr>
              <a:t>, True)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6" name="Up Arrow 35"/>
          <p:cNvSpPr/>
          <p:nvPr/>
        </p:nvSpPr>
        <p:spPr>
          <a:xfrm rot="5400000">
            <a:off x="6553200" y="2145268"/>
            <a:ext cx="381000" cy="3810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62000" y="121920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E.g. </a:t>
            </a:r>
            <a:r>
              <a:rPr lang="en-US" sz="3600" dirty="0" err="1" smtClean="0">
                <a:solidFill>
                  <a:srgbClr val="FF0000"/>
                </a:solidFill>
              </a:rPr>
              <a:t>fact(action</a:t>
            </a:r>
            <a:r>
              <a:rPr lang="en-US" sz="3600" dirty="0" smtClean="0">
                <a:solidFill>
                  <a:srgbClr val="FF0000"/>
                </a:solidFill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</a:rPr>
              <a:t>LocationSamplingInterval</a:t>
            </a:r>
            <a:r>
              <a:rPr lang="en-US" sz="3600" dirty="0" smtClean="0">
                <a:solidFill>
                  <a:srgbClr val="FF0000"/>
                </a:solidFill>
              </a:rPr>
              <a:t>, 2)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8" name="Up-Down Arrow 37"/>
          <p:cNvSpPr/>
          <p:nvPr/>
        </p:nvSpPr>
        <p:spPr>
          <a:xfrm rot="16200000">
            <a:off x="4457700" y="1497569"/>
            <a:ext cx="381000" cy="5638800"/>
          </a:xfrm>
          <a:prstGeom prst="up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84821E-6 1.72342E-6 L 0.00243 -0.144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17 1.95274E-6 L 0.00226 -0.0945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4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41751E-6 -4.97568E-6 L 0.09586 -4.97568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41751E-6 -4.97568E-6 L 0.09586 -4.97568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41751E-6 -4.97568E-6 L 0.09586 -4.97568E-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6" grpId="0" animBg="1"/>
      <p:bldP spid="26" grpId="1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/>
      <p:bldP spid="31" grpId="1"/>
      <p:bldP spid="32" grpId="0" animBg="1"/>
      <p:bldP spid="32" grpId="1" animBg="1"/>
      <p:bldP spid="32" grpId="2" animBg="1"/>
      <p:bldP spid="33" grpId="0"/>
      <p:bldP spid="33" grpId="1"/>
      <p:bldP spid="34" grpId="0" animBg="1"/>
      <p:bldP spid="34" grpId="1" animBg="1"/>
      <p:bldP spid="34" grpId="2" animBg="1"/>
      <p:bldP spid="35" grpId="0"/>
      <p:bldP spid="35" grpId="1"/>
      <p:bldP spid="36" grpId="0" animBg="1"/>
      <p:bldP spid="36" grpId="1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GB" dirty="0" smtClean="0"/>
              <a:t>Emotion &amp; Speech Recognition</a:t>
            </a:r>
            <a:endParaRPr lang="en-GB" dirty="0"/>
          </a:p>
        </p:txBody>
      </p:sp>
      <p:sp>
        <p:nvSpPr>
          <p:cNvPr id="4" name="Rounded Rectangle 3"/>
          <p:cNvSpPr/>
          <p:nvPr/>
        </p:nvSpPr>
        <p:spPr>
          <a:xfrm>
            <a:off x="162744" y="1837258"/>
            <a:ext cx="1903040" cy="6011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GB" dirty="0" smtClean="0"/>
              <a:t>Collect voice data</a:t>
            </a:r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5951984" y="1877568"/>
            <a:ext cx="3048000" cy="5608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GB" dirty="0" smtClean="0"/>
              <a:t>User/Emotion specific models</a:t>
            </a:r>
            <a:endParaRPr lang="en-GB" dirty="0"/>
          </a:p>
        </p:txBody>
      </p:sp>
      <p:sp>
        <p:nvSpPr>
          <p:cNvPr id="7" name="Rounded Rectangle 6"/>
          <p:cNvSpPr/>
          <p:nvPr/>
        </p:nvSpPr>
        <p:spPr>
          <a:xfrm>
            <a:off x="2751584" y="1886026"/>
            <a:ext cx="2484512" cy="5523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GB" dirty="0" smtClean="0"/>
              <a:t>Train background GMM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789512" y="6248400"/>
            <a:ext cx="535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600" dirty="0" smtClean="0"/>
              <a:t>[2] M. </a:t>
            </a:r>
            <a:r>
              <a:rPr lang="en-GB" sz="1600" dirty="0" err="1" smtClean="0"/>
              <a:t>Liberman</a:t>
            </a:r>
            <a:r>
              <a:rPr lang="en-GB" sz="1600" dirty="0" smtClean="0"/>
              <a:t>, K. Davis, M. Grossman, N. </a:t>
            </a:r>
            <a:r>
              <a:rPr lang="en-GB" sz="1600" dirty="0" err="1" smtClean="0"/>
              <a:t>Martey</a:t>
            </a:r>
            <a:r>
              <a:rPr lang="en-GB" sz="1600" dirty="0" smtClean="0"/>
              <a:t>, and J. Bell. Emotional prosody speech and transcripts, 2002.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12192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Training Procedure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" y="3119735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At Runtime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28600" y="3810000"/>
            <a:ext cx="2436440" cy="533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GB" dirty="0" smtClean="0"/>
              <a:t>Record voice on phone</a:t>
            </a:r>
            <a:endParaRPr lang="en-GB" dirty="0"/>
          </a:p>
        </p:txBody>
      </p:sp>
      <p:sp>
        <p:nvSpPr>
          <p:cNvPr id="17" name="Rounded Rectangle 16"/>
          <p:cNvSpPr/>
          <p:nvPr/>
        </p:nvSpPr>
        <p:spPr>
          <a:xfrm>
            <a:off x="3352800" y="3810000"/>
            <a:ext cx="2590800" cy="533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GB" dirty="0" smtClean="0"/>
              <a:t>Extract </a:t>
            </a:r>
            <a:r>
              <a:rPr lang="en-GB" dirty="0" err="1" smtClean="0"/>
              <a:t>PLPs</a:t>
            </a:r>
            <a:r>
              <a:rPr lang="en-GB" dirty="0" smtClean="0"/>
              <a:t> using </a:t>
            </a:r>
            <a:r>
              <a:rPr lang="en-GB" dirty="0" err="1" smtClean="0"/>
              <a:t>HCopy</a:t>
            </a:r>
            <a:endParaRPr lang="en-GB" dirty="0"/>
          </a:p>
        </p:txBody>
      </p:sp>
      <p:sp>
        <p:nvSpPr>
          <p:cNvPr id="18" name="Rounded Rectangle 17"/>
          <p:cNvSpPr/>
          <p:nvPr/>
        </p:nvSpPr>
        <p:spPr>
          <a:xfrm>
            <a:off x="6629400" y="3810000"/>
            <a:ext cx="2383632" cy="4846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GB" dirty="0" smtClean="0"/>
              <a:t>Compare using </a:t>
            </a:r>
            <a:r>
              <a:rPr lang="en-GB" dirty="0" err="1" smtClean="0"/>
              <a:t>HERest</a:t>
            </a:r>
            <a:endParaRPr lang="en-GB" dirty="0"/>
          </a:p>
        </p:txBody>
      </p:sp>
      <p:sp>
        <p:nvSpPr>
          <p:cNvPr id="19" name="Right Arrow 18"/>
          <p:cNvSpPr/>
          <p:nvPr/>
        </p:nvSpPr>
        <p:spPr>
          <a:xfrm>
            <a:off x="2743200" y="3934968"/>
            <a:ext cx="525016" cy="256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>
            <a:off x="6019800" y="3962400"/>
            <a:ext cx="525016" cy="256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3797455" y="5879068"/>
            <a:ext cx="25330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[1] http://</a:t>
            </a:r>
            <a:r>
              <a:rPr lang="en-US" sz="1600" dirty="0" err="1" smtClean="0"/>
              <a:t>htk.eng.cam.ac.uk</a:t>
            </a:r>
            <a:endParaRPr lang="en-US" sz="16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5350768" y="2057400"/>
            <a:ext cx="525016" cy="256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ight Arrow 24"/>
          <p:cNvSpPr/>
          <p:nvPr/>
        </p:nvSpPr>
        <p:spPr>
          <a:xfrm>
            <a:off x="2141984" y="2029968"/>
            <a:ext cx="525016" cy="256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3583360" y="4724400"/>
            <a:ext cx="5713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GMM: Gaussian Mixture Model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PLP: Perceptual Liner Prediction</a:t>
            </a:r>
          </a:p>
          <a:p>
            <a:r>
              <a:rPr lang="en-US" sz="2000" dirty="0" err="1" smtClean="0">
                <a:solidFill>
                  <a:srgbClr val="0000FF"/>
                </a:solidFill>
              </a:rPr>
              <a:t>Hcopy</a:t>
            </a:r>
            <a:r>
              <a:rPr lang="en-US" sz="2000" dirty="0" smtClean="0">
                <a:solidFill>
                  <a:srgbClr val="0000FF"/>
                </a:solidFill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</a:rPr>
              <a:t>HERest</a:t>
            </a:r>
            <a:r>
              <a:rPr lang="en-US" sz="2000" dirty="0" smtClean="0">
                <a:solidFill>
                  <a:srgbClr val="0000FF"/>
                </a:solidFill>
              </a:rPr>
              <a:t>: Tools of Hidden </a:t>
            </a:r>
            <a:r>
              <a:rPr lang="en-US" sz="2000" dirty="0" err="1" smtClean="0">
                <a:solidFill>
                  <a:srgbClr val="0000FF"/>
                </a:solidFill>
              </a:rPr>
              <a:t>markov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ToolKit</a:t>
            </a:r>
            <a:r>
              <a:rPr lang="en-US" sz="2000" dirty="0" smtClean="0">
                <a:solidFill>
                  <a:srgbClr val="0000FF"/>
                </a:solidFill>
              </a:rPr>
              <a:t> (HTK)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33600" y="2627293"/>
            <a:ext cx="678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Speaker Recognition: Participants voice data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Emotion Recognition: from library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86000" y="2703493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Load speaker and emotion models on phone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remov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E19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indefinite" fill="remov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1" grpId="0"/>
      <p:bldP spid="3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481328"/>
            <a:ext cx="7510577" cy="4525963"/>
          </a:xfrm>
        </p:spPr>
        <p:txBody>
          <a:bodyPr/>
          <a:lstStyle/>
          <a:p>
            <a:r>
              <a:rPr lang="en-GB" dirty="0" smtClean="0"/>
              <a:t>Clustering of emotions</a:t>
            </a:r>
          </a:p>
          <a:p>
            <a:endParaRPr lang="en-GB" dirty="0" smtClean="0"/>
          </a:p>
          <a:p>
            <a:pPr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Emotion Categories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27584" y="2895600"/>
          <a:ext cx="684076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5196"/>
                <a:gridCol w="4585564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Broad Emotion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Narrow Emotion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Happy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Elation, Interest, Happy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Sad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Sadness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Fear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Panic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Anger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Disgust, Dominant, Hot anger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Neutral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Neutral normal,</a:t>
                      </a:r>
                      <a:r>
                        <a:rPr lang="en-GB" baseline="0" dirty="0" smtClean="0"/>
                        <a:t> Neutral conversation, Neutral distant, Neutral </a:t>
                      </a:r>
                      <a:r>
                        <a:rPr lang="en-GB" baseline="0" dirty="0" err="1" smtClean="0"/>
                        <a:t>tete</a:t>
                      </a:r>
                      <a:r>
                        <a:rPr lang="en-GB" baseline="0" dirty="0" smtClean="0"/>
                        <a:t>, Boredom, Passive</a:t>
                      </a:r>
                      <a:endParaRPr lang="en-GB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7777" y="4005064"/>
            <a:ext cx="872455" cy="863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1427" y="1348178"/>
            <a:ext cx="93245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67777" y="5308618"/>
            <a:ext cx="925389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04319" y="44624"/>
            <a:ext cx="107157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96200" y="2564904"/>
            <a:ext cx="1428759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" name="Donut 10"/>
          <p:cNvSpPr/>
          <p:nvPr/>
        </p:nvSpPr>
        <p:spPr>
          <a:xfrm>
            <a:off x="762000" y="1143000"/>
            <a:ext cx="4876800" cy="1143000"/>
          </a:xfrm>
          <a:prstGeom prst="donut">
            <a:avLst>
              <a:gd name="adj" fmla="val 505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199" y="2286000"/>
            <a:ext cx="7066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(a) Used by psychologists (</a:t>
            </a:r>
            <a:r>
              <a:rPr lang="en-US" sz="2800" dirty="0" err="1" smtClean="0">
                <a:solidFill>
                  <a:srgbClr val="FF0000"/>
                </a:solidFill>
              </a:rPr>
              <a:t>b</a:t>
            </a:r>
            <a:r>
              <a:rPr lang="en-US" sz="2800" dirty="0" smtClean="0">
                <a:solidFill>
                  <a:srgbClr val="FF0000"/>
                </a:solidFill>
              </a:rPr>
              <a:t>) Improves accuracy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91000" y="1447800"/>
            <a:ext cx="1295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Why?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328" y="3581400"/>
            <a:ext cx="3389472" cy="30674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143000"/>
            <a:ext cx="3416795" cy="256259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450909"/>
            <a:ext cx="6324600" cy="4178491"/>
          </a:xfrm>
        </p:spPr>
        <p:txBody>
          <a:bodyPr>
            <a:normAutofit/>
          </a:bodyPr>
          <a:lstStyle/>
          <a:p>
            <a:r>
              <a:rPr lang="en-GB" dirty="0" smtClean="0"/>
              <a:t>Optimizations</a:t>
            </a:r>
          </a:p>
          <a:p>
            <a:endParaRPr lang="en-GB" dirty="0" smtClean="0"/>
          </a:p>
          <a:p>
            <a:r>
              <a:rPr lang="en-GB" dirty="0" smtClean="0"/>
              <a:t>Adaptive framework</a:t>
            </a:r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dirty="0" smtClean="0"/>
              <a:t> About </a:t>
            </a:r>
            <a:r>
              <a:rPr lang="en-US" dirty="0" smtClean="0"/>
              <a:t>E</a:t>
            </a:r>
            <a:r>
              <a:rPr lang="en-US" dirty="0" smtClean="0"/>
              <a:t>nergy</a:t>
            </a:r>
            <a:r>
              <a:rPr lang="en-US" dirty="0" smtClean="0"/>
              <a:t>?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6324600" cy="4525963"/>
          </a:xfrm>
        </p:spPr>
        <p:txBody>
          <a:bodyPr>
            <a:normAutofit/>
          </a:bodyPr>
          <a:lstStyle/>
          <a:p>
            <a:r>
              <a:rPr lang="en-GB" dirty="0" smtClean="0"/>
              <a:t>Silence detection</a:t>
            </a:r>
          </a:p>
          <a:p>
            <a:pPr lvl="1"/>
            <a:r>
              <a:rPr lang="en-GB" dirty="0" smtClean="0"/>
              <a:t>train an additional GMM using silence audio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r>
              <a:rPr lang="en-GB" dirty="0" smtClean="0"/>
              <a:t>Comparisons driven by co-location information</a:t>
            </a:r>
          </a:p>
          <a:p>
            <a:pPr lvl="1"/>
            <a:r>
              <a:rPr lang="en-GB" dirty="0" smtClean="0"/>
              <a:t>A recorded audio sequence is compared only with the models co-located users</a:t>
            </a:r>
          </a:p>
          <a:p>
            <a:pPr lvl="1"/>
            <a:r>
              <a:rPr lang="en-GB" dirty="0" smtClean="0"/>
              <a:t>This improves accuracy and saves energy</a:t>
            </a:r>
          </a:p>
          <a:p>
            <a:pPr lvl="1"/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Speaker Recognition - Optimizations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200" y="1219200"/>
            <a:ext cx="1930400" cy="193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200" y="3949891"/>
            <a:ext cx="2057400" cy="20574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17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3340291"/>
          </a:xfrm>
        </p:spPr>
        <p:txBody>
          <a:bodyPr>
            <a:normAutofit/>
          </a:bodyPr>
          <a:lstStyle/>
          <a:p>
            <a:r>
              <a:rPr lang="en-GB" sz="2400" dirty="0" smtClean="0"/>
              <a:t>Implemented using </a:t>
            </a:r>
            <a:r>
              <a:rPr lang="en-GB" sz="2400" dirty="0" err="1" smtClean="0"/>
              <a:t>Pyke</a:t>
            </a:r>
            <a:r>
              <a:rPr lang="en-US" sz="2400" dirty="0" smtClean="0"/>
              <a:t>, a knowledge based inference engine [http://</a:t>
            </a:r>
            <a:r>
              <a:rPr lang="en-US" sz="2400" dirty="0" err="1" smtClean="0"/>
              <a:t>pyke.sourceforge.net</a:t>
            </a:r>
            <a:r>
              <a:rPr lang="en-US" sz="2400" dirty="0" smtClean="0"/>
              <a:t>/]</a:t>
            </a:r>
            <a:endParaRPr lang="en-GB" sz="2400" dirty="0" smtClean="0"/>
          </a:p>
          <a:p>
            <a:pPr>
              <a:buNone/>
            </a:pPr>
            <a:r>
              <a:rPr lang="en-GB" sz="2400" dirty="0" smtClean="0">
                <a:latin typeface="Comic Sans MS" pitchFamily="66" charset="0"/>
              </a:rPr>
              <a:t>            Activate GPS only when user is moving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Adaptation Framework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025750" y="4084637"/>
            <a:ext cx="7203850" cy="26971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GB" dirty="0" err="1" smtClean="0">
                <a:latin typeface="Consolas"/>
                <a:cs typeface="Consolas"/>
              </a:rPr>
              <a:t>set_location_sampling_interval</a:t>
            </a:r>
            <a:endParaRPr lang="en-GB" dirty="0" smtClean="0">
              <a:latin typeface="Consolas"/>
              <a:cs typeface="Consolas"/>
            </a:endParaRPr>
          </a:p>
          <a:p>
            <a:pPr>
              <a:buNone/>
            </a:pPr>
            <a:r>
              <a:rPr lang="en-GB" dirty="0" err="1" smtClean="0">
                <a:latin typeface="Consolas"/>
                <a:cs typeface="Consolas"/>
              </a:rPr>
              <a:t>foreach</a:t>
            </a:r>
            <a:endParaRPr lang="en-GB" dirty="0" smtClean="0">
              <a:latin typeface="Consolas"/>
              <a:cs typeface="Consolas"/>
            </a:endParaRPr>
          </a:p>
          <a:p>
            <a:pPr>
              <a:buNone/>
            </a:pPr>
            <a:r>
              <a:rPr lang="en-GB" dirty="0" smtClean="0">
                <a:latin typeface="Consolas"/>
                <a:cs typeface="Consolas"/>
              </a:rPr>
              <a:t>  </a:t>
            </a:r>
            <a:r>
              <a:rPr lang="en-GB" dirty="0" err="1" smtClean="0">
                <a:latin typeface="Consolas"/>
                <a:cs typeface="Consolas"/>
              </a:rPr>
              <a:t>facts.fact</a:t>
            </a:r>
            <a:r>
              <a:rPr lang="en-GB" dirty="0" smtClean="0">
                <a:latin typeface="Consolas"/>
                <a:cs typeface="Consolas"/>
              </a:rPr>
              <a:t>($</a:t>
            </a:r>
            <a:r>
              <a:rPr lang="en-GB" dirty="0" err="1" smtClean="0">
                <a:latin typeface="Consolas"/>
                <a:cs typeface="Consolas"/>
              </a:rPr>
              <a:t>factName</a:t>
            </a:r>
            <a:r>
              <a:rPr lang="en-GB" dirty="0" smtClean="0">
                <a:latin typeface="Consolas"/>
                <a:cs typeface="Consolas"/>
              </a:rPr>
              <a:t>, $value)</a:t>
            </a:r>
          </a:p>
          <a:p>
            <a:pPr>
              <a:buNone/>
            </a:pPr>
            <a:r>
              <a:rPr lang="en-GB" dirty="0" smtClean="0">
                <a:latin typeface="Consolas"/>
                <a:cs typeface="Consolas"/>
              </a:rPr>
              <a:t>  check $</a:t>
            </a:r>
            <a:r>
              <a:rPr lang="en-GB" dirty="0" err="1" smtClean="0">
                <a:latin typeface="Consolas"/>
                <a:cs typeface="Consolas"/>
              </a:rPr>
              <a:t>factName</a:t>
            </a:r>
            <a:r>
              <a:rPr lang="en-GB" dirty="0" smtClean="0">
                <a:latin typeface="Consolas"/>
                <a:cs typeface="Consolas"/>
              </a:rPr>
              <a:t> == 'Activity'</a:t>
            </a:r>
          </a:p>
          <a:p>
            <a:pPr>
              <a:buNone/>
            </a:pPr>
            <a:r>
              <a:rPr lang="en-GB" dirty="0" smtClean="0">
                <a:latin typeface="Consolas"/>
                <a:cs typeface="Consolas"/>
              </a:rPr>
              <a:t>  </a:t>
            </a:r>
            <a:r>
              <a:rPr lang="en-GB" dirty="0" err="1" smtClean="0">
                <a:latin typeface="Consolas"/>
                <a:cs typeface="Consolas"/>
              </a:rPr>
              <a:t>facts.fact</a:t>
            </a:r>
            <a:r>
              <a:rPr lang="en-GB" dirty="0" smtClean="0">
                <a:latin typeface="Consolas"/>
                <a:cs typeface="Consolas"/>
              </a:rPr>
              <a:t>($</a:t>
            </a:r>
            <a:r>
              <a:rPr lang="en-GB" dirty="0" err="1" smtClean="0">
                <a:latin typeface="Consolas"/>
                <a:cs typeface="Consolas"/>
              </a:rPr>
              <a:t>actionName</a:t>
            </a:r>
            <a:r>
              <a:rPr lang="en-GB" dirty="0" smtClean="0">
                <a:latin typeface="Consolas"/>
                <a:cs typeface="Consolas"/>
              </a:rPr>
              <a:t>, $</a:t>
            </a:r>
            <a:r>
              <a:rPr lang="en-GB" dirty="0" err="1" smtClean="0">
                <a:latin typeface="Consolas"/>
                <a:cs typeface="Consolas"/>
              </a:rPr>
              <a:t>currentInterval</a:t>
            </a:r>
            <a:r>
              <a:rPr lang="en-GB" dirty="0" smtClean="0">
                <a:latin typeface="Consolas"/>
                <a:cs typeface="Consolas"/>
              </a:rPr>
              <a:t>)</a:t>
            </a:r>
          </a:p>
          <a:p>
            <a:pPr>
              <a:buNone/>
            </a:pPr>
            <a:r>
              <a:rPr lang="en-GB" dirty="0" smtClean="0">
                <a:latin typeface="Consolas"/>
                <a:cs typeface="Consolas"/>
              </a:rPr>
              <a:t>  check $</a:t>
            </a:r>
            <a:r>
              <a:rPr lang="en-GB" dirty="0" err="1" smtClean="0">
                <a:latin typeface="Consolas"/>
                <a:cs typeface="Consolas"/>
              </a:rPr>
              <a:t>actionName</a:t>
            </a:r>
            <a:r>
              <a:rPr lang="en-GB" dirty="0" smtClean="0">
                <a:latin typeface="Consolas"/>
                <a:cs typeface="Consolas"/>
              </a:rPr>
              <a:t> == '</a:t>
            </a:r>
            <a:r>
              <a:rPr lang="en-GB" dirty="0" err="1" smtClean="0">
                <a:latin typeface="Consolas"/>
                <a:cs typeface="Consolas"/>
              </a:rPr>
              <a:t>LocationInterval</a:t>
            </a:r>
            <a:r>
              <a:rPr lang="en-GB" dirty="0" smtClean="0">
                <a:latin typeface="Consolas"/>
                <a:cs typeface="Consolas"/>
              </a:rPr>
              <a:t>'</a:t>
            </a:r>
          </a:p>
          <a:p>
            <a:pPr>
              <a:buNone/>
            </a:pPr>
            <a:r>
              <a:rPr lang="en-GB" dirty="0" smtClean="0">
                <a:latin typeface="Consolas"/>
                <a:cs typeface="Consolas"/>
              </a:rPr>
              <a:t>  $interval = update($value, $</a:t>
            </a:r>
            <a:r>
              <a:rPr lang="en-GB" dirty="0" err="1" smtClean="0">
                <a:latin typeface="Consolas"/>
                <a:cs typeface="Consolas"/>
              </a:rPr>
              <a:t>currentInterval</a:t>
            </a:r>
            <a:r>
              <a:rPr lang="en-GB" dirty="0" smtClean="0">
                <a:latin typeface="Consolas"/>
                <a:cs typeface="Consolas"/>
              </a:rPr>
              <a:t>)</a:t>
            </a:r>
          </a:p>
          <a:p>
            <a:pPr>
              <a:buNone/>
            </a:pPr>
            <a:r>
              <a:rPr lang="en-GB" dirty="0" smtClean="0">
                <a:latin typeface="Consolas"/>
                <a:cs typeface="Consolas"/>
              </a:rPr>
              <a:t>assert</a:t>
            </a:r>
          </a:p>
          <a:p>
            <a:pPr>
              <a:buNone/>
            </a:pPr>
            <a:r>
              <a:rPr lang="en-GB" dirty="0" smtClean="0">
                <a:latin typeface="Consolas"/>
                <a:cs typeface="Consolas"/>
              </a:rPr>
              <a:t>  </a:t>
            </a:r>
            <a:r>
              <a:rPr lang="en-GB" dirty="0" err="1" smtClean="0">
                <a:latin typeface="Consolas"/>
                <a:cs typeface="Consolas"/>
              </a:rPr>
              <a:t>facts.fact</a:t>
            </a:r>
            <a:r>
              <a:rPr lang="en-GB" dirty="0" smtClean="0">
                <a:latin typeface="Consolas"/>
                <a:cs typeface="Consolas"/>
              </a:rPr>
              <a:t>('action', '</a:t>
            </a:r>
            <a:r>
              <a:rPr lang="en-GB" dirty="0" err="1" smtClean="0">
                <a:latin typeface="Consolas"/>
                <a:cs typeface="Consolas"/>
              </a:rPr>
              <a:t>LocationInterval</a:t>
            </a:r>
            <a:r>
              <a:rPr lang="en-GB" dirty="0" smtClean="0">
                <a:latin typeface="Consolas"/>
                <a:cs typeface="Consolas"/>
              </a:rPr>
              <a:t>', $interval) </a:t>
            </a:r>
            <a:endParaRPr lang="en-GB" dirty="0">
              <a:latin typeface="Consolas"/>
              <a:cs typeface="Consola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131452"/>
            <a:ext cx="1374079" cy="1286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Magnetic Disk 6"/>
          <p:cNvSpPr/>
          <p:nvPr/>
        </p:nvSpPr>
        <p:spPr>
          <a:xfrm>
            <a:off x="914400" y="1600200"/>
            <a:ext cx="1143000" cy="838200"/>
          </a:xfrm>
          <a:prstGeom prst="flowChartMagneticDisk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Facts Base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057400" y="1905000"/>
            <a:ext cx="1371600" cy="22860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429000" y="1600200"/>
            <a:ext cx="2286000" cy="838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Inference Engine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Magnetic Disk 10"/>
          <p:cNvSpPr/>
          <p:nvPr/>
        </p:nvSpPr>
        <p:spPr>
          <a:xfrm>
            <a:off x="7086600" y="1600200"/>
            <a:ext cx="1560672" cy="838200"/>
          </a:xfrm>
          <a:prstGeom prst="flowChartMagneticDisk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Actions Base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5715000" y="1905000"/>
            <a:ext cx="1371600" cy="22860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90600" y="9906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E.g. </a:t>
            </a:r>
            <a:r>
              <a:rPr lang="en-US" sz="3600" dirty="0" err="1" smtClean="0">
                <a:solidFill>
                  <a:srgbClr val="FF0000"/>
                </a:solidFill>
              </a:rPr>
              <a:t>fact(Moving</a:t>
            </a:r>
            <a:r>
              <a:rPr lang="en-US" sz="3600" dirty="0" smtClean="0">
                <a:solidFill>
                  <a:srgbClr val="FF0000"/>
                </a:solidFill>
              </a:rPr>
              <a:t>, True)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16491" y="953869"/>
            <a:ext cx="5422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E.g. </a:t>
            </a:r>
            <a:r>
              <a:rPr lang="en-US" sz="3600" dirty="0" err="1" smtClean="0">
                <a:solidFill>
                  <a:srgbClr val="FF0000"/>
                </a:solidFill>
              </a:rPr>
              <a:t>fact(action</a:t>
            </a:r>
            <a:r>
              <a:rPr lang="en-US" sz="3600" dirty="0" smtClean="0">
                <a:solidFill>
                  <a:srgbClr val="FF0000"/>
                </a:solidFill>
              </a:rPr>
              <a:t>, GPS, ON)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8" name="Up Arrow 17"/>
          <p:cNvSpPr/>
          <p:nvPr/>
        </p:nvSpPr>
        <p:spPr>
          <a:xfrm rot="5400000">
            <a:off x="1981200" y="1828800"/>
            <a:ext cx="381000" cy="3810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 Arrow 18"/>
          <p:cNvSpPr/>
          <p:nvPr/>
        </p:nvSpPr>
        <p:spPr>
          <a:xfrm rot="5400000">
            <a:off x="5562600" y="1828800"/>
            <a:ext cx="381000" cy="3810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49392E-6 9.38151E-7 L 0.16256 -0.005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-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49392E-6 9.38151E-7 L 0.16256 -0.0055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-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5" grpId="0"/>
      <p:bldP spid="15" grpId="1"/>
      <p:bldP spid="17" grpId="0"/>
      <p:bldP spid="18" grpId="0" animBg="1"/>
      <p:bldP spid="18" grpId="1" animBg="1"/>
      <p:bldP spid="18" grpId="2" animBg="1"/>
      <p:bldP spid="19" grpId="0" animBg="1"/>
      <p:bldP spid="1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1143000"/>
          </a:xfrm>
        </p:spPr>
        <p:txBody>
          <a:bodyPr/>
          <a:lstStyle/>
          <a:p>
            <a:r>
              <a:rPr lang="en-GB" dirty="0" smtClean="0"/>
              <a:t>Sensor Sampling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46304" y="2209800"/>
            <a:ext cx="8845296" cy="381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Time </a:t>
            </a:r>
            <a:r>
              <a:rPr lang="en-US" dirty="0" err="1" smtClean="0">
                <a:solidFill>
                  <a:schemeClr val="tx1"/>
                </a:solidFill>
                <a:sym typeface="Wingdings"/>
              </a:rPr>
              <a:t>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Lightning Bolt 5"/>
          <p:cNvSpPr/>
          <p:nvPr/>
        </p:nvSpPr>
        <p:spPr>
          <a:xfrm>
            <a:off x="1752600" y="14859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ightning Bolt 10"/>
          <p:cNvSpPr/>
          <p:nvPr/>
        </p:nvSpPr>
        <p:spPr>
          <a:xfrm>
            <a:off x="8001000" y="14859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ghtning Bolt 11"/>
          <p:cNvSpPr/>
          <p:nvPr/>
        </p:nvSpPr>
        <p:spPr>
          <a:xfrm>
            <a:off x="5334000" y="14859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ightning Bolt 12"/>
          <p:cNvSpPr/>
          <p:nvPr/>
        </p:nvSpPr>
        <p:spPr>
          <a:xfrm>
            <a:off x="1447800" y="14859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ightning Bolt 13"/>
          <p:cNvSpPr/>
          <p:nvPr/>
        </p:nvSpPr>
        <p:spPr>
          <a:xfrm>
            <a:off x="2057400" y="14859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ightning Bolt 14"/>
          <p:cNvSpPr/>
          <p:nvPr/>
        </p:nvSpPr>
        <p:spPr>
          <a:xfrm>
            <a:off x="3733800" y="14859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ightning Bolt 15"/>
          <p:cNvSpPr/>
          <p:nvPr/>
        </p:nvSpPr>
        <p:spPr>
          <a:xfrm>
            <a:off x="4953000" y="14859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ightning Bolt 16"/>
          <p:cNvSpPr/>
          <p:nvPr/>
        </p:nvSpPr>
        <p:spPr>
          <a:xfrm>
            <a:off x="6858000" y="14859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ightning Bolt 17"/>
          <p:cNvSpPr/>
          <p:nvPr/>
        </p:nvSpPr>
        <p:spPr>
          <a:xfrm>
            <a:off x="7239000" y="14859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ightning Bolt 18"/>
          <p:cNvSpPr/>
          <p:nvPr/>
        </p:nvSpPr>
        <p:spPr>
          <a:xfrm>
            <a:off x="7620000" y="14859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52400" y="2705100"/>
            <a:ext cx="1752600" cy="457200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Sleep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981200" y="2705100"/>
            <a:ext cx="1752600" cy="4572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Sense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810000" y="2705100"/>
            <a:ext cx="1752600" cy="457200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Sleep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638800" y="2705100"/>
            <a:ext cx="1752600" cy="4572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Sense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467600" y="2705100"/>
            <a:ext cx="1524000" cy="457200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Sleep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8600" y="153418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Events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52400" y="4533900"/>
            <a:ext cx="8845296" cy="381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Time </a:t>
            </a:r>
            <a:r>
              <a:rPr lang="en-US" dirty="0" err="1" smtClean="0">
                <a:solidFill>
                  <a:schemeClr val="tx1"/>
                </a:solidFill>
                <a:sym typeface="Wingdings"/>
              </a:rPr>
              <a:t>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Lightning Bolt 30"/>
          <p:cNvSpPr/>
          <p:nvPr/>
        </p:nvSpPr>
        <p:spPr>
          <a:xfrm>
            <a:off x="1758696" y="38100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ightning Bolt 31"/>
          <p:cNvSpPr/>
          <p:nvPr/>
        </p:nvSpPr>
        <p:spPr>
          <a:xfrm>
            <a:off x="8007096" y="38100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ightning Bolt 32"/>
          <p:cNvSpPr/>
          <p:nvPr/>
        </p:nvSpPr>
        <p:spPr>
          <a:xfrm>
            <a:off x="5340096" y="38100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ightning Bolt 33"/>
          <p:cNvSpPr/>
          <p:nvPr/>
        </p:nvSpPr>
        <p:spPr>
          <a:xfrm>
            <a:off x="1453896" y="38100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ightning Bolt 34"/>
          <p:cNvSpPr/>
          <p:nvPr/>
        </p:nvSpPr>
        <p:spPr>
          <a:xfrm>
            <a:off x="2063496" y="38481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ightning Bolt 35"/>
          <p:cNvSpPr/>
          <p:nvPr/>
        </p:nvSpPr>
        <p:spPr>
          <a:xfrm>
            <a:off x="3739896" y="38100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Lightning Bolt 36"/>
          <p:cNvSpPr/>
          <p:nvPr/>
        </p:nvSpPr>
        <p:spPr>
          <a:xfrm>
            <a:off x="4959096" y="38100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ightning Bolt 37"/>
          <p:cNvSpPr/>
          <p:nvPr/>
        </p:nvSpPr>
        <p:spPr>
          <a:xfrm>
            <a:off x="6864096" y="38100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Lightning Bolt 38"/>
          <p:cNvSpPr/>
          <p:nvPr/>
        </p:nvSpPr>
        <p:spPr>
          <a:xfrm>
            <a:off x="7245096" y="38100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ightning Bolt 39"/>
          <p:cNvSpPr/>
          <p:nvPr/>
        </p:nvSpPr>
        <p:spPr>
          <a:xfrm>
            <a:off x="7626096" y="38100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158496" y="5029200"/>
            <a:ext cx="832104" cy="457200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Sleep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066800" y="5029200"/>
            <a:ext cx="3054096" cy="4572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Sense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4696" y="385828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Events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5105400" y="5029200"/>
            <a:ext cx="2977896" cy="4572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Sense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159496" y="5029200"/>
            <a:ext cx="832104" cy="457200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Sleep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191000" y="5029200"/>
            <a:ext cx="832104" cy="457200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Sleep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01923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01923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01923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01923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01923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01923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01923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01923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6186" y="5091146"/>
            <a:ext cx="623870" cy="623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5142" y="5286388"/>
            <a:ext cx="82785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8" descr="C:\Users\kiran\Desktop\Tower-wireles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334347"/>
            <a:ext cx="428628" cy="434126"/>
          </a:xfrm>
          <a:prstGeom prst="rect">
            <a:avLst/>
          </a:prstGeom>
          <a:noFill/>
        </p:spPr>
      </p:pic>
      <p:pic>
        <p:nvPicPr>
          <p:cNvPr id="27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76734" y="2214265"/>
            <a:ext cx="500066" cy="77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13946" y="3548060"/>
            <a:ext cx="530692" cy="642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12" y="5536421"/>
            <a:ext cx="678661" cy="678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70370" y="3548060"/>
            <a:ext cx="882630" cy="9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86186" y="2030892"/>
            <a:ext cx="497426" cy="746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776262" y="990600"/>
            <a:ext cx="219553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Microphone</a:t>
            </a:r>
            <a:endParaRPr lang="en-US" sz="2000" dirty="0" smtClean="0"/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Magnetometer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GPS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Bluetooth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Accelerometer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Camera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Ambient light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Proximity</a:t>
            </a:r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354012" y="7106"/>
            <a:ext cx="8229600" cy="1143000"/>
          </a:xfrm>
        </p:spPr>
        <p:txBody>
          <a:bodyPr/>
          <a:lstStyle/>
          <a:p>
            <a:r>
              <a:rPr lang="en-US" dirty="0" smtClean="0"/>
              <a:t>Sensors in a</a:t>
            </a:r>
            <a:r>
              <a:rPr lang="en-US" dirty="0" smtClean="0"/>
              <a:t> Smart </a:t>
            </a:r>
            <a:r>
              <a:rPr lang="en-US" dirty="0" smtClean="0"/>
              <a:t>P</a:t>
            </a:r>
            <a:r>
              <a:rPr lang="en-US" dirty="0" smtClean="0"/>
              <a:t>hone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4170" y="2286000"/>
            <a:ext cx="2670630" cy="2611876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7772400" cy="1143000"/>
          </a:xfrm>
        </p:spPr>
        <p:txBody>
          <a:bodyPr/>
          <a:lstStyle/>
          <a:p>
            <a:r>
              <a:rPr lang="en-GB" dirty="0" smtClean="0"/>
              <a:t>Sensor Sampling Issues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4191000" cy="457200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Continuous sampling degrades battery life</a:t>
            </a:r>
          </a:p>
          <a:p>
            <a:endParaRPr lang="en-GB" dirty="0" smtClean="0"/>
          </a:p>
          <a:p>
            <a:r>
              <a:rPr lang="en-GB" dirty="0" smtClean="0"/>
              <a:t>Long sleep durations result in loss of sensor data</a:t>
            </a:r>
          </a:p>
          <a:p>
            <a:endParaRPr lang="en-GB" dirty="0" smtClean="0"/>
          </a:p>
          <a:p>
            <a:r>
              <a:rPr lang="en-GB" dirty="0" smtClean="0"/>
              <a:t>Not all sensors are similar</a:t>
            </a:r>
          </a:p>
          <a:p>
            <a:endParaRPr lang="en-GB" dirty="0" smtClean="0"/>
          </a:p>
          <a:p>
            <a:r>
              <a:rPr lang="en-GB" dirty="0" smtClean="0"/>
              <a:t>Accuracy varies with sensors and classifiers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399" y="990600"/>
            <a:ext cx="2667001" cy="2135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048000"/>
            <a:ext cx="2743200" cy="20574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52400"/>
            <a:ext cx="7772400" cy="1143000"/>
          </a:xfrm>
        </p:spPr>
        <p:txBody>
          <a:bodyPr/>
          <a:lstStyle/>
          <a:p>
            <a:r>
              <a:rPr lang="en-GB" dirty="0" smtClean="0"/>
              <a:t>Sampling Interval</a:t>
            </a:r>
            <a:endParaRPr lang="en-GB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133600" y="1905000"/>
            <a:ext cx="2160000" cy="914400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Sleep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724400" y="1905000"/>
            <a:ext cx="21600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Sense Once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U-Turn Arrow 17"/>
          <p:cNvSpPr/>
          <p:nvPr/>
        </p:nvSpPr>
        <p:spPr>
          <a:xfrm>
            <a:off x="3048000" y="1219200"/>
            <a:ext cx="2895600" cy="685800"/>
          </a:xfrm>
          <a:prstGeom prst="uturnArrow">
            <a:avLst>
              <a:gd name="adj1" fmla="val 16667"/>
              <a:gd name="adj2" fmla="val 25000"/>
              <a:gd name="adj3" fmla="val 45833"/>
              <a:gd name="adj4" fmla="val 45139"/>
              <a:gd name="adj5" fmla="val 9722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02600" y="3886200"/>
            <a:ext cx="2160000" cy="609600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Sleep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14600" y="3810000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91200" y="3581400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</a:rPr>
              <a:t>∞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33600" y="4793159"/>
            <a:ext cx="2209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Minimum Sampling Interval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57800" y="4800600"/>
            <a:ext cx="2209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Maximum Sampling Interval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7" name="U-Turn Arrow 26"/>
          <p:cNvSpPr/>
          <p:nvPr/>
        </p:nvSpPr>
        <p:spPr>
          <a:xfrm rot="10800000">
            <a:off x="2895600" y="2819399"/>
            <a:ext cx="2895600" cy="685801"/>
          </a:xfrm>
          <a:prstGeom prst="uturnArrow">
            <a:avLst>
              <a:gd name="adj1" fmla="val 16667"/>
              <a:gd name="adj2" fmla="val 25000"/>
              <a:gd name="adj3" fmla="val 45833"/>
              <a:gd name="adj4" fmla="val 45139"/>
              <a:gd name="adj5" fmla="val 9722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ight Brace 13"/>
          <p:cNvSpPr/>
          <p:nvPr/>
        </p:nvSpPr>
        <p:spPr>
          <a:xfrm>
            <a:off x="6858000" y="1676400"/>
            <a:ext cx="457200" cy="1371600"/>
          </a:xfrm>
          <a:prstGeom prst="rightBrace">
            <a:avLst>
              <a:gd name="adj1" fmla="val 20833"/>
              <a:gd name="adj2" fmla="val 49074"/>
            </a:avLst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353300" y="2057400"/>
            <a:ext cx="1714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Constant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5" grpId="0"/>
      <p:bldP spid="26" grpId="0"/>
      <p:bldP spid="14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772400" cy="1143000"/>
          </a:xfrm>
        </p:spPr>
        <p:txBody>
          <a:bodyPr/>
          <a:lstStyle/>
          <a:p>
            <a:r>
              <a:rPr lang="en-GB" dirty="0" smtClean="0"/>
              <a:t>Design Methodology</a:t>
            </a:r>
            <a:endParaRPr lang="en-GB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09600" y="2971800"/>
            <a:ext cx="2160000" cy="914400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Missable</a:t>
            </a:r>
            <a:r>
              <a:rPr lang="en-US" dirty="0" smtClean="0">
                <a:solidFill>
                  <a:srgbClr val="000000"/>
                </a:solidFill>
              </a:rPr>
              <a:t> Event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733800" y="4724400"/>
            <a:ext cx="1598676" cy="609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Sleep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0" y="1179493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Not all events are important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09800" y="2017693"/>
            <a:ext cx="571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E.g.: Microphone recording when there is no audible sound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8200" y="914400"/>
            <a:ext cx="5791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b="1" dirty="0" smtClean="0">
                <a:solidFill>
                  <a:srgbClr val="0000FF"/>
                </a:solidFill>
              </a:rPr>
              <a:t>Classify events as </a:t>
            </a:r>
            <a:r>
              <a:rPr lang="en-US" sz="2800" b="1" dirty="0" err="1" smtClean="0">
                <a:solidFill>
                  <a:srgbClr val="0000FF"/>
                </a:solidFill>
              </a:rPr>
              <a:t>Unmissable</a:t>
            </a:r>
            <a:r>
              <a:rPr lang="en-US" sz="2800" b="1" dirty="0" smtClean="0">
                <a:solidFill>
                  <a:srgbClr val="0000FF"/>
                </a:solidFill>
              </a:rPr>
              <a:t> and </a:t>
            </a:r>
            <a:r>
              <a:rPr lang="en-US" sz="2800" b="1" dirty="0" err="1" smtClean="0">
                <a:solidFill>
                  <a:srgbClr val="0000FF"/>
                </a:solidFill>
              </a:rPr>
              <a:t>Missable</a:t>
            </a:r>
            <a:endParaRPr lang="en-US" sz="2800" b="1" dirty="0" smtClean="0">
              <a:solidFill>
                <a:srgbClr val="0000FF"/>
              </a:solidFill>
            </a:endParaRPr>
          </a:p>
          <a:p>
            <a:pPr>
              <a:buFont typeface="Arial"/>
              <a:buChar char="•"/>
            </a:pPr>
            <a:r>
              <a:rPr lang="en-US" sz="2800" b="1" dirty="0" smtClean="0">
                <a:solidFill>
                  <a:srgbClr val="0000FF"/>
                </a:solidFill>
              </a:rPr>
              <a:t>Use functions to control the sleep interval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83200" y="4495800"/>
            <a:ext cx="2160000" cy="914400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Back-off Function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19200" y="5599093"/>
            <a:ext cx="718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E.g.: </a:t>
            </a:r>
            <a:r>
              <a:rPr lang="en-US" sz="2800" b="1" dirty="0" err="1" smtClean="0">
                <a:solidFill>
                  <a:srgbClr val="FF0000"/>
                </a:solidFill>
              </a:rPr>
              <a:t>f(x</a:t>
            </a:r>
            <a:r>
              <a:rPr lang="en-US" sz="2800" b="1" dirty="0" smtClean="0">
                <a:solidFill>
                  <a:srgbClr val="FF0000"/>
                </a:solidFill>
              </a:rPr>
              <a:t>) = 2x, where </a:t>
            </a:r>
            <a:r>
              <a:rPr lang="en-US" sz="2800" b="1" dirty="0" err="1" smtClean="0">
                <a:solidFill>
                  <a:srgbClr val="FF0000"/>
                </a:solidFill>
              </a:rPr>
              <a:t>x</a:t>
            </a:r>
            <a:r>
              <a:rPr lang="en-US" sz="2800" b="1" dirty="0" smtClean="0">
                <a:solidFill>
                  <a:srgbClr val="FF0000"/>
                </a:solidFill>
              </a:rPr>
              <a:t> is sleep interval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248400" y="2971800"/>
            <a:ext cx="2160000" cy="914400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UnMissable</a:t>
            </a:r>
            <a:r>
              <a:rPr lang="en-US" dirty="0" smtClean="0">
                <a:solidFill>
                  <a:srgbClr val="000000"/>
                </a:solidFill>
              </a:rPr>
              <a:t> Event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248400" y="4495800"/>
            <a:ext cx="2160000" cy="914400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Advance Function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38400" y="563880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E.g.: </a:t>
            </a:r>
            <a:r>
              <a:rPr lang="en-US" sz="2800" b="1" dirty="0" err="1" smtClean="0">
                <a:solidFill>
                  <a:srgbClr val="FF0000"/>
                </a:solidFill>
              </a:rPr>
              <a:t>f(x</a:t>
            </a:r>
            <a:r>
              <a:rPr lang="en-US" sz="2800" b="1" dirty="0" smtClean="0">
                <a:solidFill>
                  <a:srgbClr val="FF0000"/>
                </a:solidFill>
              </a:rPr>
              <a:t>) = x/2, where </a:t>
            </a:r>
            <a:r>
              <a:rPr lang="en-US" sz="2800" b="1" dirty="0" err="1" smtClean="0">
                <a:solidFill>
                  <a:srgbClr val="FF0000"/>
                </a:solidFill>
              </a:rPr>
              <a:t>x</a:t>
            </a:r>
            <a:r>
              <a:rPr lang="en-US" sz="2800" b="1" dirty="0" smtClean="0">
                <a:solidFill>
                  <a:srgbClr val="FF0000"/>
                </a:solidFill>
              </a:rPr>
              <a:t> is sleep interval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2" name="Down Arrow 31"/>
          <p:cNvSpPr/>
          <p:nvPr/>
        </p:nvSpPr>
        <p:spPr>
          <a:xfrm>
            <a:off x="1371600" y="3982533"/>
            <a:ext cx="381000" cy="43706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>
            <a:off x="7086600" y="3962400"/>
            <a:ext cx="381000" cy="43706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>
            <a:off x="2743200" y="4800600"/>
            <a:ext cx="990600" cy="38100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Arrow 34"/>
          <p:cNvSpPr/>
          <p:nvPr/>
        </p:nvSpPr>
        <p:spPr>
          <a:xfrm>
            <a:off x="5332476" y="4800600"/>
            <a:ext cx="915924" cy="381000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>
            <a:off x="4343400" y="3982533"/>
            <a:ext cx="381000" cy="665667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3581400" y="2971800"/>
            <a:ext cx="1905000" cy="1010733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Sense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8" name="Left Arrow 37"/>
          <p:cNvSpPr/>
          <p:nvPr/>
        </p:nvSpPr>
        <p:spPr>
          <a:xfrm>
            <a:off x="2769600" y="3276600"/>
            <a:ext cx="785400" cy="381000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5512800" y="3276600"/>
            <a:ext cx="735600" cy="38100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4" grpId="0"/>
      <p:bldP spid="14" grpId="1"/>
      <p:bldP spid="15" grpId="0"/>
      <p:bldP spid="15" grpId="1"/>
      <p:bldP spid="19" grpId="0"/>
      <p:bldP spid="24" grpId="0" animBg="1"/>
      <p:bldP spid="28" grpId="0"/>
      <p:bldP spid="28" grpId="1"/>
      <p:bldP spid="29" grpId="0" animBg="1"/>
      <p:bldP spid="30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76200"/>
            <a:ext cx="7772400" cy="1143000"/>
          </a:xfrm>
        </p:spPr>
        <p:txBody>
          <a:bodyPr/>
          <a:lstStyle/>
          <a:p>
            <a:r>
              <a:rPr lang="en-GB" dirty="0" smtClean="0"/>
              <a:t>Back-off and Advance Functions</a:t>
            </a: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1229361"/>
          <a:ext cx="6432375" cy="4942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125"/>
                <a:gridCol w="2144125"/>
                <a:gridCol w="2144125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Type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Back-off</a:t>
                      </a:r>
                      <a:r>
                        <a:rPr lang="en-GB" baseline="0" dirty="0" smtClean="0"/>
                        <a:t> function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Advance function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r>
                        <a:rPr lang="en-GB" dirty="0" smtClean="0"/>
                        <a:t>Linear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r>
                        <a:rPr lang="en-GB" dirty="0" smtClean="0"/>
                        <a:t>Quadratic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r>
                        <a:rPr lang="en-GB" dirty="0" smtClean="0"/>
                        <a:t>Exponential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r>
                        <a:rPr lang="en-GB" dirty="0" smtClean="0"/>
                        <a:t>Minimum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  <a:p>
                      <a:pPr algn="ctr"/>
                      <a:r>
                        <a:rPr lang="en-GB" dirty="0" smtClean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  <a:p>
                      <a:pPr algn="ctr"/>
                      <a:r>
                        <a:rPr lang="en-GB" sz="2000" dirty="0" smtClean="0"/>
                        <a:t>Minimum interval</a:t>
                      </a:r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r>
                        <a:rPr lang="en-GB" dirty="0" smtClean="0"/>
                        <a:t>Maximum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  <a:p>
                      <a:pPr algn="ctr"/>
                      <a:r>
                        <a:rPr lang="en-GB" sz="2000" dirty="0" smtClean="0"/>
                        <a:t>Maximum interval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  <a:p>
                      <a:pPr algn="ctr"/>
                      <a:r>
                        <a:rPr lang="en-GB" dirty="0" smtClean="0"/>
                        <a:t>N/A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484688" y="1818233"/>
          <a:ext cx="527050" cy="358775"/>
        </p:xfrm>
        <a:graphic>
          <a:graphicData uri="http://schemas.openxmlformats.org/presentationml/2006/ole">
            <p:oleObj spid="_x0000_s74754" name="Equation" r:id="rId3" imgW="177800" imgH="139700" progId="Equation.3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6629400" y="1524000"/>
          <a:ext cx="462777" cy="957808"/>
        </p:xfrm>
        <a:graphic>
          <a:graphicData uri="http://schemas.openxmlformats.org/presentationml/2006/ole">
            <p:oleObj spid="_x0000_s74755" name="Equation" r:id="rId4" imgW="152280" imgH="393480" progId="Equation.3">
              <p:embed/>
            </p:oleObj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4419600" y="2581820"/>
          <a:ext cx="656847" cy="641350"/>
        </p:xfrm>
        <a:graphic>
          <a:graphicData uri="http://schemas.openxmlformats.org/presentationml/2006/ole">
            <p:oleObj spid="_x0000_s74756" name="Formel" r:id="rId5" imgW="177480" imgH="203040" progId="Equation.3">
              <p:embed/>
            </p:oleObj>
          </a:graphicData>
        </a:graphic>
      </p:graphicFrame>
      <p:graphicFrame>
        <p:nvGraphicFramePr>
          <p:cNvPr id="1031" name="Object 7"/>
          <p:cNvGraphicFramePr>
            <a:graphicFrameLocks noChangeAspect="1"/>
          </p:cNvGraphicFramePr>
          <p:nvPr/>
        </p:nvGraphicFramePr>
        <p:xfrm>
          <a:off x="4401727" y="3472408"/>
          <a:ext cx="627473" cy="707514"/>
        </p:xfrm>
        <a:graphic>
          <a:graphicData uri="http://schemas.openxmlformats.org/presentationml/2006/ole">
            <p:oleObj spid="_x0000_s74757" name="Formel" r:id="rId6" imgW="164880" imgH="203040" progId="Equation.3">
              <p:embed/>
            </p:oleObj>
          </a:graphicData>
        </a:graphic>
      </p:graphicFrame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6324600" y="3637508"/>
          <a:ext cx="1025525" cy="485775"/>
        </p:xfrm>
        <a:graphic>
          <a:graphicData uri="http://schemas.openxmlformats.org/presentationml/2006/ole">
            <p:oleObj spid="_x0000_s74758" name="Equation" r:id="rId7" imgW="342900" imgH="165100" progId="Equation.3">
              <p:embed/>
            </p:oleObj>
          </a:graphicData>
        </a:graphic>
      </p:graphicFrame>
      <p:graphicFrame>
        <p:nvGraphicFramePr>
          <p:cNvPr id="1034" name="Object 10"/>
          <p:cNvGraphicFramePr>
            <a:graphicFrameLocks noChangeAspect="1"/>
          </p:cNvGraphicFramePr>
          <p:nvPr/>
        </p:nvGraphicFramePr>
        <p:xfrm>
          <a:off x="6400800" y="2634208"/>
          <a:ext cx="719138" cy="588962"/>
        </p:xfrm>
        <a:graphic>
          <a:graphicData uri="http://schemas.openxmlformats.org/presentationml/2006/ole">
            <p:oleObj spid="_x0000_s74759" name="Equation" r:id="rId8" imgW="241200" imgH="228600" progId="Equation.3">
              <p:embed/>
            </p:oleObj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05600" y="62484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x</a:t>
            </a:r>
            <a:r>
              <a:rPr lang="en-US" sz="2400" dirty="0" smtClean="0"/>
              <a:t>: sleep interval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Dynamic Adaptation</a:t>
            </a:r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1066800"/>
          </a:xfrm>
        </p:spPr>
        <p:txBody>
          <a:bodyPr/>
          <a:lstStyle/>
          <a:p>
            <a:r>
              <a:rPr lang="en-US" dirty="0" smtClean="0"/>
              <a:t>Dynamically switch functions from least to most aggressive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609600" y="2971800"/>
            <a:ext cx="2160000" cy="914400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Missable</a:t>
            </a:r>
            <a:r>
              <a:rPr lang="en-US" dirty="0" smtClean="0">
                <a:solidFill>
                  <a:srgbClr val="000000"/>
                </a:solidFill>
              </a:rPr>
              <a:t> Event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316724" y="3200400"/>
            <a:ext cx="1598676" cy="609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Sleep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83200" y="5181600"/>
            <a:ext cx="2160000" cy="457200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Sequence Count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1371600" y="3962400"/>
            <a:ext cx="381000" cy="121920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3581400" y="2971800"/>
            <a:ext cx="1905000" cy="1010733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Sense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Left Arrow 23"/>
          <p:cNvSpPr/>
          <p:nvPr/>
        </p:nvSpPr>
        <p:spPr>
          <a:xfrm>
            <a:off x="2769600" y="3276600"/>
            <a:ext cx="785400" cy="381000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4164600" y="4343400"/>
            <a:ext cx="2922000" cy="457200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Linear back-off function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164600" y="5105400"/>
            <a:ext cx="2922000" cy="457200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Quadratic back-off function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164600" y="5943600"/>
            <a:ext cx="2922000" cy="457200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Exponential back-off function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" name="Up Arrow Callout 29"/>
          <p:cNvSpPr/>
          <p:nvPr/>
        </p:nvSpPr>
        <p:spPr>
          <a:xfrm>
            <a:off x="7772400" y="3810000"/>
            <a:ext cx="990600" cy="259080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8206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Update Sleep Interval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Left Arrow 30"/>
          <p:cNvSpPr/>
          <p:nvPr/>
        </p:nvSpPr>
        <p:spPr>
          <a:xfrm>
            <a:off x="5486400" y="3276600"/>
            <a:ext cx="1830324" cy="381000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Arrow 35"/>
          <p:cNvSpPr/>
          <p:nvPr/>
        </p:nvSpPr>
        <p:spPr>
          <a:xfrm rot="10800000">
            <a:off x="7086600" y="5943600"/>
            <a:ext cx="685799" cy="457200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Left Arrow 36"/>
          <p:cNvSpPr/>
          <p:nvPr/>
        </p:nvSpPr>
        <p:spPr>
          <a:xfrm rot="10800000">
            <a:off x="7086601" y="4343400"/>
            <a:ext cx="685799" cy="457200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eft Arrow 37"/>
          <p:cNvSpPr/>
          <p:nvPr/>
        </p:nvSpPr>
        <p:spPr>
          <a:xfrm rot="10800000">
            <a:off x="7086601" y="5105400"/>
            <a:ext cx="685799" cy="457200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769600" y="5410200"/>
            <a:ext cx="1395000" cy="1588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/>
          <p:nvPr/>
        </p:nvCxnSpPr>
        <p:spPr>
          <a:xfrm flipV="1">
            <a:off x="2438400" y="4495800"/>
            <a:ext cx="1726200" cy="685800"/>
          </a:xfrm>
          <a:prstGeom prst="bentConnector3">
            <a:avLst>
              <a:gd name="adj1" fmla="val -29"/>
            </a:avLst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/>
          <p:nvPr/>
        </p:nvCxnSpPr>
        <p:spPr>
          <a:xfrm>
            <a:off x="2438400" y="5715000"/>
            <a:ext cx="1726200" cy="495300"/>
          </a:xfrm>
          <a:prstGeom prst="bentConnector3">
            <a:avLst>
              <a:gd name="adj1" fmla="val -765"/>
            </a:avLst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209800" y="40502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&lt; Linear Threshold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2743200" y="4724400"/>
            <a:ext cx="142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&lt; Quadratic Threshold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2769600" y="5562600"/>
            <a:ext cx="142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&gt; Quadratic Threshold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8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6" grpId="0" animBg="1"/>
      <p:bldP spid="37" grpId="0" animBg="1"/>
      <p:bldP spid="38" grpId="0" animBg="1"/>
      <p:bldP spid="51" grpId="0"/>
      <p:bldP spid="52" grpId="0"/>
      <p:bldP spid="5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6324600" cy="4525963"/>
          </a:xfrm>
        </p:spPr>
        <p:txBody>
          <a:bodyPr>
            <a:normAutofit/>
          </a:bodyPr>
          <a:lstStyle/>
          <a:p>
            <a:r>
              <a:rPr lang="en-GB" dirty="0" smtClean="0"/>
              <a:t>Micro-benchmarks</a:t>
            </a:r>
          </a:p>
          <a:p>
            <a:endParaRPr lang="en-GB" dirty="0" smtClean="0"/>
          </a:p>
          <a:p>
            <a:r>
              <a:rPr lang="en-GB" dirty="0" smtClean="0"/>
              <a:t>Social psychology experiment</a:t>
            </a:r>
          </a:p>
          <a:p>
            <a:endParaRPr lang="en-GB" dirty="0" smtClean="0"/>
          </a:p>
          <a:p>
            <a:r>
              <a:rPr lang="en-GB" dirty="0" smtClean="0"/>
              <a:t>Meeting experiment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Evaluation</a:t>
            </a:r>
            <a:endParaRPr lang="en-GB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4203509"/>
            <a:ext cx="2009399" cy="2273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24" y="228600"/>
            <a:ext cx="3223876" cy="4298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eakerAccuracy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1816100"/>
            <a:ext cx="4680000" cy="3302000"/>
          </a:xfrm>
          <a:prstGeom prst="rect">
            <a:avLst/>
          </a:prstGeom>
        </p:spPr>
      </p:pic>
      <p:pic>
        <p:nvPicPr>
          <p:cNvPr id="9" name="Picture 8" descr="speakerAccuracyNoise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495800" y="1816100"/>
            <a:ext cx="4680000" cy="3302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GB" dirty="0" smtClean="0"/>
              <a:t>Speaker Recognition - Benchmarks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533400" y="53340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        Accuracy                                       Effect of noise on accuracy  </a:t>
            </a:r>
            <a:endParaRPr lang="en-US" sz="24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8" name="Donut 17"/>
          <p:cNvSpPr/>
          <p:nvPr/>
        </p:nvSpPr>
        <p:spPr>
          <a:xfrm>
            <a:off x="1447800" y="2286000"/>
            <a:ext cx="914400" cy="685800"/>
          </a:xfrm>
          <a:prstGeom prst="donut">
            <a:avLst>
              <a:gd name="adj" fmla="val 15040"/>
            </a:avLst>
          </a:prstGeom>
          <a:solidFill>
            <a:srgbClr val="2BFF1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peakerLatency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540200" y="1816100"/>
            <a:ext cx="4680000" cy="3302000"/>
          </a:xfrm>
          <a:prstGeom prst="rect">
            <a:avLst/>
          </a:prstGeom>
        </p:spPr>
      </p:pic>
      <p:pic>
        <p:nvPicPr>
          <p:cNvPr id="13" name="Picture 12" descr="speakerEnergy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0" y="1828800"/>
            <a:ext cx="4680000" cy="3302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Speaker Recognition – Benchmarks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5253335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Energy consumption                                       Latency</a:t>
            </a:r>
            <a:endParaRPr lang="en-US" sz="2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1600200" y="3342620"/>
            <a:ext cx="457200" cy="1066800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86000" y="33528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Why 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3600" y="990600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a) Computationally intensive processing</a:t>
            </a:r>
          </a:p>
          <a:p>
            <a:r>
              <a:rPr lang="en-US" sz="2800" dirty="0" err="1" smtClean="0">
                <a:solidFill>
                  <a:srgbClr val="FF0000"/>
                </a:solidFill>
              </a:rPr>
              <a:t>b</a:t>
            </a:r>
            <a:r>
              <a:rPr lang="en-US" sz="2800" dirty="0" smtClean="0">
                <a:solidFill>
                  <a:srgbClr val="FF0000"/>
                </a:solidFill>
              </a:rPr>
              <a:t>) High latency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4400" y="2246293"/>
            <a:ext cx="327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Then why compute locally 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990600"/>
            <a:ext cx="563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a) Privacy concerns</a:t>
            </a:r>
          </a:p>
          <a:p>
            <a:r>
              <a:rPr lang="en-US" sz="2800" dirty="0" err="1" smtClean="0">
                <a:solidFill>
                  <a:srgbClr val="FF0000"/>
                </a:solidFill>
              </a:rPr>
              <a:t>b</a:t>
            </a:r>
            <a:r>
              <a:rPr lang="en-US" sz="2800" dirty="0" smtClean="0">
                <a:solidFill>
                  <a:srgbClr val="FF0000"/>
                </a:solidFill>
              </a:rPr>
              <a:t>) Users can use their own </a:t>
            </a:r>
            <a:r>
              <a:rPr lang="en-US" sz="2800" dirty="0" err="1" smtClean="0">
                <a:solidFill>
                  <a:srgbClr val="FF0000"/>
                </a:solidFill>
              </a:rPr>
              <a:t>sim</a:t>
            </a:r>
            <a:r>
              <a:rPr lang="en-US" sz="2800" dirty="0" smtClean="0">
                <a:solidFill>
                  <a:srgbClr val="FF0000"/>
                </a:solidFill>
              </a:rPr>
              <a:t> cards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5" grpId="1"/>
      <p:bldP spid="16" grpId="0"/>
      <p:bldP spid="16" grpId="1"/>
      <p:bldP spid="19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motionAccuracy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1816100"/>
            <a:ext cx="4680000" cy="3302000"/>
          </a:xfrm>
          <a:prstGeom prst="rect">
            <a:avLst/>
          </a:prstGeom>
        </p:spPr>
      </p:pic>
      <p:pic>
        <p:nvPicPr>
          <p:cNvPr id="12" name="Picture 11" descr="emotionEnergy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495800" y="1816100"/>
            <a:ext cx="4680000" cy="3302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Emotion Recognition - Benchmarks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219200" y="5253335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Accuracy                                        Energy consumption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5" name="Donut 14"/>
          <p:cNvSpPr/>
          <p:nvPr/>
        </p:nvSpPr>
        <p:spPr>
          <a:xfrm>
            <a:off x="1524000" y="2590800"/>
            <a:ext cx="838200" cy="1143000"/>
          </a:xfrm>
          <a:prstGeom prst="donut">
            <a:avLst>
              <a:gd name="adj" fmla="val 505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0" y="39624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Clustering helps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6934200" cy="4525963"/>
          </a:xfrm>
        </p:spPr>
        <p:txBody>
          <a:bodyPr>
            <a:normAutofit/>
          </a:bodyPr>
          <a:lstStyle/>
          <a:p>
            <a:r>
              <a:rPr lang="en-GB" dirty="0" smtClean="0"/>
              <a:t>Nokia 6210 Navigator mobile phones</a:t>
            </a:r>
          </a:p>
          <a:p>
            <a:endParaRPr lang="en-GB" dirty="0" smtClean="0"/>
          </a:p>
          <a:p>
            <a:r>
              <a:rPr lang="en-GB" dirty="0" smtClean="0"/>
              <a:t>18 participants, 10 days</a:t>
            </a:r>
          </a:p>
          <a:p>
            <a:pPr>
              <a:buNone/>
            </a:pPr>
            <a:endParaRPr lang="en-GB" dirty="0" smtClean="0"/>
          </a:p>
          <a:p>
            <a:r>
              <a:rPr lang="en-GB" dirty="0" smtClean="0"/>
              <a:t>Users filled in daily diary questionnaire</a:t>
            </a:r>
          </a:p>
          <a:p>
            <a:endParaRPr lang="en-GB" dirty="0" smtClean="0"/>
          </a:p>
          <a:p>
            <a:r>
              <a:rPr lang="en-GB" dirty="0" smtClean="0"/>
              <a:t>Voice data is discarded immediately</a:t>
            </a:r>
          </a:p>
          <a:p>
            <a:endParaRPr lang="en-GB" dirty="0" smtClean="0"/>
          </a:p>
          <a:p>
            <a:r>
              <a:rPr lang="en-GB" dirty="0" smtClean="0"/>
              <a:t>All computation performed locally on phone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Social Psychology Experiment</a:t>
            </a:r>
            <a:endParaRPr lang="en-GB" dirty="0"/>
          </a:p>
        </p:txBody>
      </p:sp>
      <p:pic>
        <p:nvPicPr>
          <p:cNvPr id="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4288" y="1412776"/>
            <a:ext cx="1656184" cy="375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3962400" cy="5760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Microphone – Speaker Recognition</a:t>
            </a:r>
          </a:p>
          <a:p>
            <a:pPr>
              <a:buNone/>
            </a:pPr>
            <a:endParaRPr lang="en-US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dirty="0" smtClean="0"/>
              <a:t> Can </a:t>
            </a:r>
            <a:r>
              <a:rPr lang="en-US" dirty="0" smtClean="0"/>
              <a:t>be</a:t>
            </a:r>
            <a:r>
              <a:rPr lang="en-US" dirty="0" smtClean="0"/>
              <a:t> Done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2057400"/>
            <a:ext cx="4064000" cy="127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973" y="2057400"/>
            <a:ext cx="2881299" cy="2151856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5562600" y="1481329"/>
            <a:ext cx="3276600" cy="54203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Camera – Face Recognition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416" y="4209256"/>
            <a:ext cx="2999184" cy="1999456"/>
          </a:xfrm>
          <a:prstGeom prst="rect">
            <a:avLst/>
          </a:prstGeom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1600200" y="3581400"/>
            <a:ext cx="3962400" cy="576071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Accelerometer – Activity Recognition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emotionBroadCountDailyDairy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540200" y="1981800"/>
            <a:ext cx="4680000" cy="3276000"/>
          </a:xfrm>
          <a:prstGeom prst="rect">
            <a:avLst/>
          </a:prstGeom>
        </p:spPr>
      </p:pic>
      <p:pic>
        <p:nvPicPr>
          <p:cNvPr id="19" name="Picture 18" descr="emotionBroadCount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0" y="1981800"/>
            <a:ext cx="4680000" cy="3276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865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dirty="0" smtClean="0"/>
              <a:t>                      Emotion distribution similarity</a:t>
            </a:r>
          </a:p>
          <a:p>
            <a:pPr>
              <a:buNone/>
            </a:pPr>
            <a:r>
              <a:rPr lang="en-GB" dirty="0" smtClean="0"/>
              <a:t>          </a:t>
            </a:r>
            <a:r>
              <a:rPr lang="en-GB" dirty="0" err="1" smtClean="0"/>
              <a:t>EmotionSense</a:t>
            </a:r>
            <a:r>
              <a:rPr lang="en-GB" dirty="0" smtClean="0"/>
              <a:t>			Self reports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Social Psychology Experiment - Results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1" name="Donut 10"/>
          <p:cNvSpPr/>
          <p:nvPr/>
        </p:nvSpPr>
        <p:spPr>
          <a:xfrm>
            <a:off x="3308400" y="2133600"/>
            <a:ext cx="1035000" cy="3200400"/>
          </a:xfrm>
          <a:prstGeom prst="donut">
            <a:avLst>
              <a:gd name="adj" fmla="val 505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onut 11"/>
          <p:cNvSpPr/>
          <p:nvPr/>
        </p:nvSpPr>
        <p:spPr>
          <a:xfrm>
            <a:off x="7848600" y="2057400"/>
            <a:ext cx="1035000" cy="3200400"/>
          </a:xfrm>
          <a:prstGeom prst="donut">
            <a:avLst>
              <a:gd name="adj" fmla="val 505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2317800" y="3581400"/>
            <a:ext cx="730200" cy="1524000"/>
          </a:xfrm>
          <a:prstGeom prst="donut">
            <a:avLst>
              <a:gd name="adj" fmla="val 505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onut 13"/>
          <p:cNvSpPr/>
          <p:nvPr/>
        </p:nvSpPr>
        <p:spPr>
          <a:xfrm>
            <a:off x="6966000" y="3581400"/>
            <a:ext cx="730200" cy="1524000"/>
          </a:xfrm>
          <a:prstGeom prst="donut">
            <a:avLst>
              <a:gd name="adj" fmla="val 505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onut 14"/>
          <p:cNvSpPr/>
          <p:nvPr/>
        </p:nvSpPr>
        <p:spPr>
          <a:xfrm>
            <a:off x="914400" y="2666400"/>
            <a:ext cx="1035000" cy="2743800"/>
          </a:xfrm>
          <a:prstGeom prst="donut">
            <a:avLst>
              <a:gd name="adj" fmla="val 505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onut 15"/>
          <p:cNvSpPr/>
          <p:nvPr/>
        </p:nvSpPr>
        <p:spPr>
          <a:xfrm>
            <a:off x="5975400" y="2514600"/>
            <a:ext cx="1035000" cy="1905600"/>
          </a:xfrm>
          <a:prstGeom prst="donut">
            <a:avLst>
              <a:gd name="adj" fmla="val 505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37000" y="5334000"/>
            <a:ext cx="583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Users indicated ``happy'' emotion to represent their mental state, and not necessarily verbal expression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emotionBroadTimeCount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-31800" y="1676400"/>
            <a:ext cx="4680000" cy="3276000"/>
          </a:xfrm>
          <a:prstGeom prst="rect">
            <a:avLst/>
          </a:prstGeom>
        </p:spPr>
      </p:pic>
      <p:pic>
        <p:nvPicPr>
          <p:cNvPr id="24" name="Picture 23" descr="emotionBroadGroupRelativeCount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572000" y="1677000"/>
            <a:ext cx="4680000" cy="3276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Social Psychology Experiment - Results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905000" y="5329535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2400" dirty="0" smtClean="0"/>
              <a:t>Correlation with time of day and co-location</a:t>
            </a:r>
            <a:endParaRPr lang="en-GB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4" name="Donut 13"/>
          <p:cNvSpPr/>
          <p:nvPr/>
        </p:nvSpPr>
        <p:spPr>
          <a:xfrm>
            <a:off x="914400" y="2895600"/>
            <a:ext cx="762000" cy="990600"/>
          </a:xfrm>
          <a:prstGeom prst="donut">
            <a:avLst>
              <a:gd name="adj" fmla="val 505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onut 14"/>
          <p:cNvSpPr/>
          <p:nvPr/>
        </p:nvSpPr>
        <p:spPr>
          <a:xfrm>
            <a:off x="1371600" y="1905000"/>
            <a:ext cx="1066800" cy="914400"/>
          </a:xfrm>
          <a:prstGeom prst="donut">
            <a:avLst>
              <a:gd name="adj" fmla="val 505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onut 15"/>
          <p:cNvSpPr/>
          <p:nvPr/>
        </p:nvSpPr>
        <p:spPr>
          <a:xfrm>
            <a:off x="1981200" y="3810000"/>
            <a:ext cx="1066800" cy="609600"/>
          </a:xfrm>
          <a:prstGeom prst="donut">
            <a:avLst>
              <a:gd name="adj" fmla="val 505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>
            <a:off x="2514600" y="3124200"/>
            <a:ext cx="1066800" cy="609600"/>
          </a:xfrm>
          <a:prstGeom prst="donut">
            <a:avLst>
              <a:gd name="adj" fmla="val 505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Up Arrow 17"/>
          <p:cNvSpPr/>
          <p:nvPr/>
        </p:nvSpPr>
        <p:spPr>
          <a:xfrm rot="3600000">
            <a:off x="2544109" y="1680070"/>
            <a:ext cx="685800" cy="208756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nut 18"/>
          <p:cNvSpPr/>
          <p:nvPr/>
        </p:nvSpPr>
        <p:spPr>
          <a:xfrm>
            <a:off x="6324600" y="2133600"/>
            <a:ext cx="609600" cy="914400"/>
          </a:xfrm>
          <a:prstGeom prst="donut">
            <a:avLst>
              <a:gd name="adj" fmla="val 5058"/>
            </a:avLst>
          </a:prstGeom>
          <a:solidFill>
            <a:srgbClr val="FFCC39"/>
          </a:solidFill>
          <a:ln>
            <a:solidFill>
              <a:srgbClr val="FFCC3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Donut 19"/>
          <p:cNvSpPr/>
          <p:nvPr/>
        </p:nvSpPr>
        <p:spPr>
          <a:xfrm>
            <a:off x="5791200" y="3505200"/>
            <a:ext cx="457200" cy="572098"/>
          </a:xfrm>
          <a:prstGeom prst="donut">
            <a:avLst>
              <a:gd name="adj" fmla="val 5058"/>
            </a:avLst>
          </a:prstGeom>
          <a:solidFill>
            <a:srgbClr val="FFCC39"/>
          </a:solidFill>
          <a:ln>
            <a:solidFill>
              <a:srgbClr val="FFCC3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7315200" y="3124200"/>
            <a:ext cx="685800" cy="914400"/>
          </a:xfrm>
          <a:prstGeom prst="donut">
            <a:avLst>
              <a:gd name="adj" fmla="val 5058"/>
            </a:avLst>
          </a:prstGeom>
          <a:solidFill>
            <a:srgbClr val="FFCC39"/>
          </a:solidFill>
          <a:ln>
            <a:solidFill>
              <a:srgbClr val="FFCC3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Up Arrow 21"/>
          <p:cNvSpPr/>
          <p:nvPr/>
        </p:nvSpPr>
        <p:spPr>
          <a:xfrm rot="7200000">
            <a:off x="5784413" y="2150034"/>
            <a:ext cx="685800" cy="2087562"/>
          </a:xfrm>
          <a:prstGeom prst="upArrow">
            <a:avLst/>
          </a:prstGeom>
          <a:solidFill>
            <a:srgbClr val="FFCC39"/>
          </a:solidFill>
          <a:ln>
            <a:solidFill>
              <a:srgbClr val="FFCC3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peechPattern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540200" y="1270000"/>
            <a:ext cx="4680000" cy="3302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371600"/>
            <a:ext cx="4235400" cy="4037931"/>
          </a:xfrm>
        </p:spPr>
        <p:txBody>
          <a:bodyPr>
            <a:normAutofit/>
          </a:bodyPr>
          <a:lstStyle/>
          <a:p>
            <a:pPr>
              <a:buNone/>
            </a:pPr>
            <a:endParaRPr lang="en-GB" sz="2400" dirty="0" smtClean="0"/>
          </a:p>
          <a:p>
            <a:r>
              <a:rPr lang="en-GB" sz="2400" dirty="0" err="1" smtClean="0"/>
              <a:t>EmotionSense</a:t>
            </a:r>
            <a:r>
              <a:rPr lang="en-GB" sz="2400" dirty="0" smtClean="0"/>
              <a:t> can also be used to analyze the speech patterns</a:t>
            </a:r>
          </a:p>
          <a:p>
            <a:endParaRPr lang="en-GB" sz="2400" dirty="0" smtClean="0"/>
          </a:p>
          <a:p>
            <a:r>
              <a:rPr lang="en-GB" sz="2400" dirty="0" smtClean="0"/>
              <a:t>Considerable amount of consistency in verbal behaviour</a:t>
            </a:r>
          </a:p>
          <a:p>
            <a:pPr>
              <a:buNone/>
            </a:pPr>
            <a:endParaRPr lang="en-GB" sz="2400" dirty="0" smtClean="0"/>
          </a:p>
          <a:p>
            <a:pPr>
              <a:buNone/>
            </a:pPr>
            <a:endParaRPr lang="en-GB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Social Psychology Experiment - Results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976" y="4382729"/>
            <a:ext cx="3435424" cy="239907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373528" y="2743200"/>
            <a:ext cx="3389472" cy="1295400"/>
          </a:xfrm>
          <a:prstGeom prst="roundRect">
            <a:avLst/>
          </a:prstGeom>
          <a:solidFill>
            <a:srgbClr val="19FF9F">
              <a:alpha val="17000"/>
            </a:srgbClr>
          </a:solidFill>
          <a:ln>
            <a:solidFill>
              <a:srgbClr val="19FF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nut 10"/>
          <p:cNvSpPr/>
          <p:nvPr/>
        </p:nvSpPr>
        <p:spPr>
          <a:xfrm>
            <a:off x="5373528" y="1219200"/>
            <a:ext cx="730200" cy="762000"/>
          </a:xfrm>
          <a:prstGeom prst="donut">
            <a:avLst>
              <a:gd name="adj" fmla="val 9758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peakerIdLeader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038600" y="3492729"/>
            <a:ext cx="4680000" cy="3302000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330824" cy="4235362"/>
          </a:xfrm>
        </p:spPr>
        <p:txBody>
          <a:bodyPr>
            <a:noAutofit/>
          </a:bodyPr>
          <a:lstStyle/>
          <a:p>
            <a:r>
              <a:rPr lang="en-GB" sz="2200" dirty="0" smtClean="0"/>
              <a:t>11 participants , 30 minutes discussion</a:t>
            </a:r>
          </a:p>
          <a:p>
            <a:endParaRPr lang="en-GB" sz="2200" dirty="0" smtClean="0"/>
          </a:p>
          <a:p>
            <a:r>
              <a:rPr lang="en-GB" sz="2200" dirty="0" smtClean="0"/>
              <a:t>We identified conversation leaders in each time slot of length 5 minutes</a:t>
            </a:r>
          </a:p>
          <a:p>
            <a:endParaRPr lang="en-GB" sz="2200" dirty="0" smtClean="0"/>
          </a:p>
          <a:p>
            <a:r>
              <a:rPr lang="en-GB" sz="2200" dirty="0" smtClean="0"/>
              <a:t>The result shows the top five most active speakers</a:t>
            </a:r>
            <a:endParaRPr lang="en-US" sz="2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Meeting Experiment</a:t>
            </a:r>
            <a:endParaRPr lang="en-US" dirty="0"/>
          </a:p>
        </p:txBody>
      </p:sp>
      <p:pic>
        <p:nvPicPr>
          <p:cNvPr id="5" name="Picture 2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533188" y="15517813"/>
            <a:ext cx="1752600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685588" y="15670213"/>
            <a:ext cx="1752600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600" y="1219200"/>
            <a:ext cx="3637646" cy="2273529"/>
          </a:xfrm>
          <a:prstGeom prst="rect">
            <a:avLst/>
          </a:prstGeom>
        </p:spPr>
      </p:pic>
      <p:sp>
        <p:nvSpPr>
          <p:cNvPr id="15" name="Donut 14"/>
          <p:cNvSpPr/>
          <p:nvPr/>
        </p:nvSpPr>
        <p:spPr>
          <a:xfrm>
            <a:off x="5061000" y="4038600"/>
            <a:ext cx="501600" cy="533400"/>
          </a:xfrm>
          <a:prstGeom prst="donut">
            <a:avLst>
              <a:gd name="adj" fmla="val 9758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onut 15"/>
          <p:cNvSpPr/>
          <p:nvPr/>
        </p:nvSpPr>
        <p:spPr>
          <a:xfrm>
            <a:off x="5518200" y="4724400"/>
            <a:ext cx="501600" cy="685800"/>
          </a:xfrm>
          <a:prstGeom prst="donut">
            <a:avLst>
              <a:gd name="adj" fmla="val 9758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>
            <a:off x="6172200" y="4343400"/>
            <a:ext cx="501600" cy="533400"/>
          </a:xfrm>
          <a:prstGeom prst="donut">
            <a:avLst>
              <a:gd name="adj" fmla="val 9758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6705600" y="4343400"/>
            <a:ext cx="501600" cy="533400"/>
          </a:xfrm>
          <a:prstGeom prst="donut">
            <a:avLst>
              <a:gd name="adj" fmla="val 9758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onut 22"/>
          <p:cNvSpPr/>
          <p:nvPr/>
        </p:nvSpPr>
        <p:spPr>
          <a:xfrm>
            <a:off x="7270800" y="4191000"/>
            <a:ext cx="501600" cy="533400"/>
          </a:xfrm>
          <a:prstGeom prst="donut">
            <a:avLst>
              <a:gd name="adj" fmla="val 9758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onut 23"/>
          <p:cNvSpPr/>
          <p:nvPr/>
        </p:nvSpPr>
        <p:spPr>
          <a:xfrm>
            <a:off x="7772400" y="3733800"/>
            <a:ext cx="501600" cy="533400"/>
          </a:xfrm>
          <a:prstGeom prst="donut">
            <a:avLst>
              <a:gd name="adj" fmla="val 9758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onut 24"/>
          <p:cNvSpPr/>
          <p:nvPr/>
        </p:nvSpPr>
        <p:spPr>
          <a:xfrm>
            <a:off x="4984800" y="5257800"/>
            <a:ext cx="501600" cy="533400"/>
          </a:xfrm>
          <a:prstGeom prst="donut">
            <a:avLst>
              <a:gd name="adj" fmla="val 975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Donut 25"/>
          <p:cNvSpPr/>
          <p:nvPr/>
        </p:nvSpPr>
        <p:spPr>
          <a:xfrm>
            <a:off x="5518200" y="4876800"/>
            <a:ext cx="501600" cy="533400"/>
          </a:xfrm>
          <a:prstGeom prst="donut">
            <a:avLst>
              <a:gd name="adj" fmla="val 975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Donut 26"/>
          <p:cNvSpPr/>
          <p:nvPr/>
        </p:nvSpPr>
        <p:spPr>
          <a:xfrm>
            <a:off x="6248400" y="5029200"/>
            <a:ext cx="381000" cy="381000"/>
          </a:xfrm>
          <a:prstGeom prst="donut">
            <a:avLst>
              <a:gd name="adj" fmla="val 975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Donut 28"/>
          <p:cNvSpPr/>
          <p:nvPr/>
        </p:nvSpPr>
        <p:spPr>
          <a:xfrm>
            <a:off x="7270800" y="4267200"/>
            <a:ext cx="501600" cy="533400"/>
          </a:xfrm>
          <a:prstGeom prst="donut">
            <a:avLst>
              <a:gd name="adj" fmla="val 975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Donut 29"/>
          <p:cNvSpPr/>
          <p:nvPr/>
        </p:nvSpPr>
        <p:spPr>
          <a:xfrm>
            <a:off x="7848600" y="5257800"/>
            <a:ext cx="501600" cy="533400"/>
          </a:xfrm>
          <a:prstGeom prst="donut">
            <a:avLst>
              <a:gd name="adj" fmla="val 975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Donut 30"/>
          <p:cNvSpPr/>
          <p:nvPr/>
        </p:nvSpPr>
        <p:spPr>
          <a:xfrm>
            <a:off x="6629400" y="5029200"/>
            <a:ext cx="381000" cy="381000"/>
          </a:xfrm>
          <a:prstGeom prst="donut">
            <a:avLst>
              <a:gd name="adj" fmla="val 975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6059016" cy="4525963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Continuous sensing mobile systems</a:t>
            </a:r>
          </a:p>
          <a:p>
            <a:endParaRPr lang="en-GB" dirty="0" smtClean="0"/>
          </a:p>
          <a:p>
            <a:r>
              <a:rPr lang="en-GB" dirty="0" err="1" smtClean="0"/>
              <a:t>EmotionSense</a:t>
            </a:r>
            <a:endParaRPr lang="en-GB" dirty="0" smtClean="0"/>
          </a:p>
          <a:p>
            <a:pPr lvl="1"/>
            <a:r>
              <a:rPr lang="en-GB" dirty="0" smtClean="0"/>
              <a:t>Speaker and Emotion Recognition</a:t>
            </a:r>
          </a:p>
          <a:p>
            <a:pPr lvl="1"/>
            <a:r>
              <a:rPr lang="en-GB" dirty="0" smtClean="0"/>
              <a:t>Sensor Monitors</a:t>
            </a:r>
          </a:p>
          <a:p>
            <a:pPr lvl="1"/>
            <a:r>
              <a:rPr lang="en-GB" dirty="0" smtClean="0"/>
              <a:t>Adaptive and Programmable Framework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Evaluation</a:t>
            </a:r>
          </a:p>
          <a:p>
            <a:pPr lvl="1"/>
            <a:r>
              <a:rPr lang="en-GB" dirty="0" smtClean="0"/>
              <a:t>Micro-benchmarks</a:t>
            </a:r>
          </a:p>
          <a:p>
            <a:pPr lvl="1"/>
            <a:r>
              <a:rPr lang="en-GB" dirty="0" smtClean="0"/>
              <a:t>Social Psychology Experiment</a:t>
            </a:r>
          </a:p>
          <a:p>
            <a:pPr lvl="1"/>
            <a:r>
              <a:rPr lang="en-GB" dirty="0" smtClean="0"/>
              <a:t>Meeting Experiment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pic>
        <p:nvPicPr>
          <p:cNvPr id="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6216" y="866611"/>
            <a:ext cx="2304256" cy="522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0032" y="685800"/>
            <a:ext cx="8763000" cy="3200400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en-GB" sz="2400" dirty="0" smtClean="0"/>
          </a:p>
          <a:p>
            <a:pPr algn="ctr">
              <a:buNone/>
            </a:pPr>
            <a:r>
              <a:rPr lang="en-GB" sz="7200" dirty="0" smtClean="0"/>
              <a:t>Thank You</a:t>
            </a:r>
          </a:p>
          <a:p>
            <a:pPr algn="ctr">
              <a:buNone/>
            </a:pPr>
            <a:endParaRPr lang="en-GB" sz="2400" dirty="0" smtClean="0"/>
          </a:p>
          <a:p>
            <a:pPr algn="ctr">
              <a:buNone/>
            </a:pPr>
            <a:r>
              <a:rPr lang="en-GB" sz="2400" dirty="0" err="1" smtClean="0"/>
              <a:t>Kiran</a:t>
            </a:r>
            <a:r>
              <a:rPr lang="en-GB" sz="2400" dirty="0" smtClean="0"/>
              <a:t> </a:t>
            </a:r>
            <a:r>
              <a:rPr lang="en-GB" sz="2400" dirty="0" err="1" smtClean="0"/>
              <a:t>Rachuri</a:t>
            </a:r>
            <a:endParaRPr lang="en-GB" sz="2400" dirty="0" smtClean="0"/>
          </a:p>
          <a:p>
            <a:pPr algn="ctr">
              <a:buNone/>
            </a:pPr>
            <a:r>
              <a:rPr lang="en-GB" sz="2400" dirty="0" smtClean="0"/>
              <a:t>Computer Laboratory</a:t>
            </a:r>
          </a:p>
          <a:p>
            <a:pPr algn="ctr">
              <a:buNone/>
            </a:pPr>
            <a:r>
              <a:rPr lang="en-GB" sz="2400" dirty="0" smtClean="0"/>
              <a:t>University of Cambridge</a:t>
            </a:r>
          </a:p>
          <a:p>
            <a:pPr algn="ctr">
              <a:buNone/>
            </a:pPr>
            <a:r>
              <a:rPr lang="en-GB" sz="2400" dirty="0" smtClean="0">
                <a:solidFill>
                  <a:srgbClr val="0000FF"/>
                </a:solidFill>
              </a:rPr>
              <a:t>kkr27@cam.ac.uk</a:t>
            </a:r>
          </a:p>
          <a:p>
            <a:pPr algn="ctr">
              <a:buNone/>
            </a:pPr>
            <a:endParaRPr lang="en-GB" sz="2400" dirty="0" smtClean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en-US" sz="2000" dirty="0" err="1" smtClean="0"/>
              <a:t>EmotionSense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http://www.cl.cam.ac.uk/research/srg/netos/emotionsense/</a:t>
            </a:r>
          </a:p>
          <a:p>
            <a:pPr algn="ctr">
              <a:buNone/>
            </a:pPr>
            <a:endParaRPr lang="en-GB" sz="2400" dirty="0" smtClean="0"/>
          </a:p>
          <a:p>
            <a:pPr algn="ctr">
              <a:buNone/>
            </a:pPr>
            <a:endParaRPr lang="en-GB" sz="2400" dirty="0" smtClean="0"/>
          </a:p>
          <a:p>
            <a:pPr algn="ctr">
              <a:buNone/>
            </a:pPr>
            <a:endParaRPr lang="en-GB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3000" y="1633729"/>
            <a:ext cx="2286000" cy="5760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Health monitoring</a:t>
            </a:r>
          </a:p>
          <a:p>
            <a:pPr>
              <a:buNone/>
            </a:pPr>
            <a:endParaRPr lang="en-US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</a:t>
            </a:r>
            <a:r>
              <a:rPr lang="en-US" dirty="0" smtClean="0"/>
              <a:t> Scenarios</a:t>
            </a:r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5562600" y="1481329"/>
            <a:ext cx="3276600" cy="54203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Social sensing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3596461" y="4072129"/>
            <a:ext cx="2971800" cy="57607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Location based services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336189"/>
            <a:ext cx="2682061" cy="15332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8" y="4804251"/>
            <a:ext cx="2971801" cy="19688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399" y="2023364"/>
            <a:ext cx="3059931" cy="1719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191000" y="1600200"/>
            <a:ext cx="4343400" cy="1828800"/>
          </a:xfrm>
        </p:spPr>
        <p:txBody>
          <a:bodyPr>
            <a:normAutofit/>
          </a:bodyPr>
          <a:lstStyle/>
          <a:p>
            <a:r>
              <a:rPr lang="en-GB" dirty="0" smtClean="0"/>
              <a:t>Sense continuously</a:t>
            </a:r>
          </a:p>
          <a:p>
            <a:endParaRPr lang="en-GB" dirty="0" smtClean="0"/>
          </a:p>
          <a:p>
            <a:r>
              <a:rPr lang="en-GB" dirty="0" smtClean="0"/>
              <a:t>Energy-Accuracy trade-offs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18864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Continuous</a:t>
            </a:r>
            <a:r>
              <a:rPr lang="en-GB" dirty="0" smtClean="0"/>
              <a:t> Sensing </a:t>
            </a:r>
            <a:r>
              <a:rPr lang="en-GB" dirty="0" smtClean="0"/>
              <a:t>M</a:t>
            </a:r>
            <a:r>
              <a:rPr lang="en-GB" dirty="0" smtClean="0"/>
              <a:t>obile </a:t>
            </a:r>
            <a:r>
              <a:rPr lang="en-GB" dirty="0" smtClean="0"/>
              <a:t>S</a:t>
            </a:r>
            <a:r>
              <a:rPr lang="en-GB" dirty="0" smtClean="0"/>
              <a:t>ystems</a:t>
            </a:r>
            <a:endParaRPr lang="en-GB" dirty="0"/>
          </a:p>
        </p:txBody>
      </p:sp>
      <p:pic>
        <p:nvPicPr>
          <p:cNvPr id="9" name="Picture 8" descr="nokia-n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2358752" cy="27402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169" y="4216005"/>
            <a:ext cx="2815631" cy="21085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381" y="4343400"/>
            <a:ext cx="2447619" cy="183571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7772400" cy="1143000"/>
          </a:xfrm>
        </p:spPr>
        <p:txBody>
          <a:bodyPr/>
          <a:lstStyle/>
          <a:p>
            <a:r>
              <a:rPr lang="en-GB" dirty="0" smtClean="0"/>
              <a:t>Mobile</a:t>
            </a:r>
            <a:r>
              <a:rPr lang="en-GB" dirty="0" smtClean="0"/>
              <a:t> Phone </a:t>
            </a:r>
            <a:r>
              <a:rPr lang="en-GB" dirty="0" smtClean="0"/>
              <a:t>L</a:t>
            </a:r>
            <a:r>
              <a:rPr lang="en-GB" dirty="0" smtClean="0"/>
              <a:t>imitations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399" y="1600200"/>
            <a:ext cx="4162483" cy="4572000"/>
          </a:xfrm>
        </p:spPr>
        <p:txBody>
          <a:bodyPr>
            <a:normAutofit/>
          </a:bodyPr>
          <a:lstStyle/>
          <a:p>
            <a:r>
              <a:rPr lang="en-GB" dirty="0" smtClean="0"/>
              <a:t>Energy, processing, and memory constraints</a:t>
            </a:r>
          </a:p>
          <a:p>
            <a:endParaRPr lang="en-GB" dirty="0" smtClean="0"/>
          </a:p>
          <a:p>
            <a:r>
              <a:rPr lang="en-GB" dirty="0" smtClean="0"/>
              <a:t>Google Nexus One, and HDC HD2 are equipped with1GHz processor and 512MB RAM</a:t>
            </a:r>
          </a:p>
          <a:p>
            <a:endParaRPr lang="en-GB" dirty="0" smtClean="0"/>
          </a:p>
          <a:p>
            <a:r>
              <a:rPr lang="en-GB" dirty="0" smtClean="0"/>
              <a:t>Energy is still a scarce resource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371600"/>
            <a:ext cx="22860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101" y="3810000"/>
            <a:ext cx="3828700" cy="2667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438400"/>
            <a:ext cx="9144000" cy="1143000"/>
          </a:xfrm>
        </p:spPr>
        <p:txBody>
          <a:bodyPr/>
          <a:lstStyle/>
          <a:p>
            <a:pPr algn="ctr"/>
            <a:r>
              <a:rPr lang="en-US" dirty="0" err="1" smtClean="0"/>
              <a:t>EmotionSense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032" y="3356992"/>
            <a:ext cx="8892480" cy="64807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GB" sz="3400" dirty="0" smtClean="0"/>
              <a:t>Emotions of users and how they are influenced</a:t>
            </a:r>
            <a:endParaRPr lang="en-GB" sz="3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Social Psychology - Emotions</a:t>
            </a:r>
            <a:endParaRPr lang="en-GB" sz="36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9359" y="4293152"/>
            <a:ext cx="509105" cy="5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6278" y="1556792"/>
            <a:ext cx="542186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10385" y="5308618"/>
            <a:ext cx="538079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472" y="546348"/>
            <a:ext cx="648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00488" y="2492968"/>
            <a:ext cx="86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1600" y="1388368"/>
            <a:ext cx="2379923" cy="182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76056" y="1323256"/>
            <a:ext cx="1929442" cy="203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23728" y="4104449"/>
            <a:ext cx="1437652" cy="198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44008" y="3933056"/>
            <a:ext cx="230065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688" y="3212976"/>
            <a:ext cx="5184576" cy="64807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GB" sz="3400" dirty="0" smtClean="0"/>
              <a:t>Speech patterns of users</a:t>
            </a:r>
            <a:endParaRPr lang="en-GB" sz="3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Social Psychology - Speech Patterns</a:t>
            </a:r>
            <a:endParaRPr lang="en-GB" sz="3600" dirty="0"/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823" y="1365521"/>
            <a:ext cx="2340049" cy="1559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112" y="1340767"/>
            <a:ext cx="2232248" cy="143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3905" y="4293096"/>
            <a:ext cx="3068718" cy="21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4542" y="4259908"/>
            <a:ext cx="2758292" cy="18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59EC-03A8-974B-A101-527BAF33ADB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7|0.6|0.5|1.3"/>
</p:tagLst>
</file>

<file path=ppt/tags/tag1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4.3"/>
</p:tagLst>
</file>

<file path=ppt/tags/tag1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2.3|0.6|0.6|1.6"/>
</p:tagLst>
</file>

<file path=ppt/tags/tag1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5"/>
</p:tagLst>
</file>

<file path=ppt/tags/tag1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5|0.6|0.6|0.6"/>
</p:tagLst>
</file>

<file path=ppt/tags/tag1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9|3.4|0.9|2.8"/>
</p:tagLst>
</file>

<file path=ppt/tags/tag1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5.2|0.8"/>
</p:tagLst>
</file>

<file path=ppt/tags/tag1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3|0.6|0.8|0.9|0.5|0.5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6|5.9|2.4|4.4|7.9|21.6|6.7|8.9|4.4|0.9|0.5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8.3|1.6|0.9|0.7|0.6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7|2.2|2.2|2.2|0.9"/>
</p:tagLst>
</file>

<file path=ppt/tags/tag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.3|40.:|9.9|12.3|9.:|3.4|34.9"/>
</p:tagLst>
</file>

<file path=ppt/tags/tag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3.5|2.9"/>
</p:tagLst>
</file>

<file path=ppt/tags/tag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7|2.7"/>
</p:tagLst>
</file>

<file path=ppt/tags/tag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7|0.9"/>
</p:tagLst>
</file>

<file path=ppt/tags/tag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2|2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2334</TotalTime>
  <Words>1104</Words>
  <Application>Microsoft Macintosh PowerPoint</Application>
  <PresentationFormat>On-screen Show (4:3)</PresentationFormat>
  <Paragraphs>362</Paragraphs>
  <Slides>35</Slides>
  <Notes>7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Concourse</vt:lpstr>
      <vt:lpstr>Equation</vt:lpstr>
      <vt:lpstr>Formel</vt:lpstr>
      <vt:lpstr>Mobile Phones based Continuous Sensing Systems</vt:lpstr>
      <vt:lpstr>Sensors in a Smart Phone</vt:lpstr>
      <vt:lpstr>What Can be Done</vt:lpstr>
      <vt:lpstr>Application Scenarios</vt:lpstr>
      <vt:lpstr>Continuous Sensing Mobile Systems</vt:lpstr>
      <vt:lpstr>Mobile Phone Limitations</vt:lpstr>
      <vt:lpstr>EmotionSense</vt:lpstr>
      <vt:lpstr>Social Psychology - Emotions</vt:lpstr>
      <vt:lpstr>Social Psychology - Speech Patterns</vt:lpstr>
      <vt:lpstr>Social Psychology - Existing Methods</vt:lpstr>
      <vt:lpstr>Our Solution</vt:lpstr>
      <vt:lpstr>EmotionSense - Architecture</vt:lpstr>
      <vt:lpstr>EmotionSense – Flow of Data</vt:lpstr>
      <vt:lpstr>Emotion &amp; Speech Recognition</vt:lpstr>
      <vt:lpstr>Emotion Categories</vt:lpstr>
      <vt:lpstr>What About Energy?</vt:lpstr>
      <vt:lpstr>Speaker Recognition - Optimizations</vt:lpstr>
      <vt:lpstr>Adaptation Framework</vt:lpstr>
      <vt:lpstr>Sensor Sampling</vt:lpstr>
      <vt:lpstr>Sensor Sampling Issues</vt:lpstr>
      <vt:lpstr>Sampling Interval</vt:lpstr>
      <vt:lpstr>Design Methodology</vt:lpstr>
      <vt:lpstr>Back-off and Advance Functions</vt:lpstr>
      <vt:lpstr>Dynamic Adaptation</vt:lpstr>
      <vt:lpstr>Evaluation</vt:lpstr>
      <vt:lpstr>Speaker Recognition - Benchmarks</vt:lpstr>
      <vt:lpstr>Speaker Recognition – Benchmarks</vt:lpstr>
      <vt:lpstr>Emotion Recognition - Benchmarks</vt:lpstr>
      <vt:lpstr>Social Psychology Experiment</vt:lpstr>
      <vt:lpstr>Social Psychology Experiment - Results</vt:lpstr>
      <vt:lpstr>Social Psychology Experiment - Results</vt:lpstr>
      <vt:lpstr>Social Psychology Experiment - Results</vt:lpstr>
      <vt:lpstr>Meeting Experiment</vt:lpstr>
      <vt:lpstr>Summary</vt:lpstr>
      <vt:lpstr>Slide 35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EmotionSense: A Mobile Phones based Adaptive Platform for Experimental Social Psychology Research</dc:title>
  <cp:lastModifiedBy>k</cp:lastModifiedBy>
  <cp:revision>514</cp:revision>
  <cp:lastPrinted>2010-09-21T10:28:54Z</cp:lastPrinted>
  <dcterms:created xsi:type="dcterms:W3CDTF">2010-11-07T09:34:12Z</dcterms:created>
  <dcterms:modified xsi:type="dcterms:W3CDTF">2010-11-07T12:19:40Z</dcterms:modified>
</cp:coreProperties>
</file>