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8" r:id="rId4"/>
    <p:sldId id="263" r:id="rId5"/>
    <p:sldId id="267" r:id="rId6"/>
    <p:sldId id="264" r:id="rId7"/>
    <p:sldId id="265" r:id="rId8"/>
    <p:sldId id="266" r:id="rId9"/>
    <p:sldId id="261" r:id="rId10"/>
    <p:sldId id="269" r:id="rId11"/>
    <p:sldId id="270" r:id="rId12"/>
    <p:sldId id="259" r:id="rId13"/>
    <p:sldId id="271"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557"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6FD8008-7848-4BD0-A66A-D315EEE8FD69}" type="datetimeFigureOut">
              <a:rPr lang="en-GB" smtClean="0"/>
              <a:t>10/3/2013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A7C18F1-1865-4903-8E05-A576A2EEFF9A}" type="slidenum">
              <a:rPr lang="en-GB" smtClean="0"/>
              <a:t>‹#›</a:t>
            </a:fld>
            <a:endParaRPr lang="en-GB" dirty="0"/>
          </a:p>
        </p:txBody>
      </p:sp>
    </p:spTree>
    <p:extLst>
      <p:ext uri="{BB962C8B-B14F-4D97-AF65-F5344CB8AC3E}">
        <p14:creationId xmlns:p14="http://schemas.microsoft.com/office/powerpoint/2010/main" val="2593469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FD8008-7848-4BD0-A66A-D315EEE8FD69}" type="datetimeFigureOut">
              <a:rPr lang="en-GB" smtClean="0"/>
              <a:t>10/3/2013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A7C18F1-1865-4903-8E05-A576A2EEFF9A}" type="slidenum">
              <a:rPr lang="en-GB" smtClean="0"/>
              <a:t>‹#›</a:t>
            </a:fld>
            <a:endParaRPr lang="en-GB" dirty="0"/>
          </a:p>
        </p:txBody>
      </p:sp>
    </p:spTree>
    <p:extLst>
      <p:ext uri="{BB962C8B-B14F-4D97-AF65-F5344CB8AC3E}">
        <p14:creationId xmlns:p14="http://schemas.microsoft.com/office/powerpoint/2010/main" val="333152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FD8008-7848-4BD0-A66A-D315EEE8FD69}" type="datetimeFigureOut">
              <a:rPr lang="en-GB" smtClean="0"/>
              <a:t>10/3/2013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A7C18F1-1865-4903-8E05-A576A2EEFF9A}" type="slidenum">
              <a:rPr lang="en-GB" smtClean="0"/>
              <a:t>‹#›</a:t>
            </a:fld>
            <a:endParaRPr lang="en-GB" dirty="0"/>
          </a:p>
        </p:txBody>
      </p:sp>
    </p:spTree>
    <p:extLst>
      <p:ext uri="{BB962C8B-B14F-4D97-AF65-F5344CB8AC3E}">
        <p14:creationId xmlns:p14="http://schemas.microsoft.com/office/powerpoint/2010/main" val="773215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F834920-06A9-4DA2-967A-0E446D177F6A}" type="datetimeFigureOut">
              <a:rPr lang="en-GB" smtClean="0">
                <a:solidFill>
                  <a:prstClr val="black">
                    <a:tint val="75000"/>
                  </a:prstClr>
                </a:solidFill>
              </a:rPr>
              <a:pPr/>
              <a:t>10/4/2013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6164C20-1B2F-480A-A430-D4F68C04DF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63208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834920-06A9-4DA2-967A-0E446D177F6A}" type="datetimeFigureOut">
              <a:rPr lang="en-GB" smtClean="0">
                <a:solidFill>
                  <a:prstClr val="black">
                    <a:tint val="75000"/>
                  </a:prstClr>
                </a:solidFill>
              </a:rPr>
              <a:pPr/>
              <a:t>10/4/2013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6164C20-1B2F-480A-A430-D4F68C04DF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27878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834920-06A9-4DA2-967A-0E446D177F6A}" type="datetimeFigureOut">
              <a:rPr lang="en-GB" smtClean="0">
                <a:solidFill>
                  <a:prstClr val="black">
                    <a:tint val="75000"/>
                  </a:prstClr>
                </a:solidFill>
              </a:rPr>
              <a:pPr/>
              <a:t>10/4/2013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6164C20-1B2F-480A-A430-D4F68C04DF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73905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F834920-06A9-4DA2-967A-0E446D177F6A}" type="datetimeFigureOut">
              <a:rPr lang="en-GB" smtClean="0">
                <a:solidFill>
                  <a:prstClr val="black">
                    <a:tint val="75000"/>
                  </a:prstClr>
                </a:solidFill>
              </a:rPr>
              <a:pPr/>
              <a:t>10/4/2013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6164C20-1B2F-480A-A430-D4F68C04DF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75084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F834920-06A9-4DA2-967A-0E446D177F6A}" type="datetimeFigureOut">
              <a:rPr lang="en-GB" smtClean="0">
                <a:solidFill>
                  <a:prstClr val="black">
                    <a:tint val="75000"/>
                  </a:prstClr>
                </a:solidFill>
              </a:rPr>
              <a:pPr/>
              <a:t>10/4/2013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6164C20-1B2F-480A-A430-D4F68C04DF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77160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F834920-06A9-4DA2-967A-0E446D177F6A}" type="datetimeFigureOut">
              <a:rPr lang="en-GB" smtClean="0">
                <a:solidFill>
                  <a:prstClr val="black">
                    <a:tint val="75000"/>
                  </a:prstClr>
                </a:solidFill>
              </a:rPr>
              <a:pPr/>
              <a:t>10/4/2013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6164C20-1B2F-480A-A430-D4F68C04DF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6567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834920-06A9-4DA2-967A-0E446D177F6A}" type="datetimeFigureOut">
              <a:rPr lang="en-GB" smtClean="0">
                <a:solidFill>
                  <a:prstClr val="black">
                    <a:tint val="75000"/>
                  </a:prstClr>
                </a:solidFill>
              </a:rPr>
              <a:pPr/>
              <a:t>10/4/2013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6164C20-1B2F-480A-A430-D4F68C04DF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231927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834920-06A9-4DA2-967A-0E446D177F6A}" type="datetimeFigureOut">
              <a:rPr lang="en-GB" smtClean="0">
                <a:solidFill>
                  <a:prstClr val="black">
                    <a:tint val="75000"/>
                  </a:prstClr>
                </a:solidFill>
              </a:rPr>
              <a:pPr/>
              <a:t>10/4/2013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6164C20-1B2F-480A-A430-D4F68C04DF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83755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FD8008-7848-4BD0-A66A-D315EEE8FD69}" type="datetimeFigureOut">
              <a:rPr lang="en-GB" smtClean="0"/>
              <a:t>10/3/2013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A7C18F1-1865-4903-8E05-A576A2EEFF9A}" type="slidenum">
              <a:rPr lang="en-GB" smtClean="0"/>
              <a:t>‹#›</a:t>
            </a:fld>
            <a:endParaRPr lang="en-GB" dirty="0"/>
          </a:p>
        </p:txBody>
      </p:sp>
    </p:spTree>
    <p:extLst>
      <p:ext uri="{BB962C8B-B14F-4D97-AF65-F5344CB8AC3E}">
        <p14:creationId xmlns:p14="http://schemas.microsoft.com/office/powerpoint/2010/main" val="15676753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834920-06A9-4DA2-967A-0E446D177F6A}" type="datetimeFigureOut">
              <a:rPr lang="en-GB" smtClean="0">
                <a:solidFill>
                  <a:prstClr val="black">
                    <a:tint val="75000"/>
                  </a:prstClr>
                </a:solidFill>
              </a:rPr>
              <a:pPr/>
              <a:t>10/4/2013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6164C20-1B2F-480A-A430-D4F68C04DF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6224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834920-06A9-4DA2-967A-0E446D177F6A}" type="datetimeFigureOut">
              <a:rPr lang="en-GB" smtClean="0">
                <a:solidFill>
                  <a:prstClr val="black">
                    <a:tint val="75000"/>
                  </a:prstClr>
                </a:solidFill>
              </a:rPr>
              <a:pPr/>
              <a:t>10/4/2013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6164C20-1B2F-480A-A430-D4F68C04DF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43978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834920-06A9-4DA2-967A-0E446D177F6A}" type="datetimeFigureOut">
              <a:rPr lang="en-GB" smtClean="0">
                <a:solidFill>
                  <a:prstClr val="black">
                    <a:tint val="75000"/>
                  </a:prstClr>
                </a:solidFill>
              </a:rPr>
              <a:pPr/>
              <a:t>10/4/2013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6164C20-1B2F-480A-A430-D4F68C04DF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05528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FD8008-7848-4BD0-A66A-D315EEE8FD69}" type="datetimeFigureOut">
              <a:rPr lang="en-GB" smtClean="0"/>
              <a:t>10/3/2013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A7C18F1-1865-4903-8E05-A576A2EEFF9A}" type="slidenum">
              <a:rPr lang="en-GB" smtClean="0"/>
              <a:t>‹#›</a:t>
            </a:fld>
            <a:endParaRPr lang="en-GB" dirty="0"/>
          </a:p>
        </p:txBody>
      </p:sp>
    </p:spTree>
    <p:extLst>
      <p:ext uri="{BB962C8B-B14F-4D97-AF65-F5344CB8AC3E}">
        <p14:creationId xmlns:p14="http://schemas.microsoft.com/office/powerpoint/2010/main" val="198651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6FD8008-7848-4BD0-A66A-D315EEE8FD69}" type="datetimeFigureOut">
              <a:rPr lang="en-GB" smtClean="0"/>
              <a:t>10/3/2013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A7C18F1-1865-4903-8E05-A576A2EEFF9A}" type="slidenum">
              <a:rPr lang="en-GB" smtClean="0"/>
              <a:t>‹#›</a:t>
            </a:fld>
            <a:endParaRPr lang="en-GB" dirty="0"/>
          </a:p>
        </p:txBody>
      </p:sp>
    </p:spTree>
    <p:extLst>
      <p:ext uri="{BB962C8B-B14F-4D97-AF65-F5344CB8AC3E}">
        <p14:creationId xmlns:p14="http://schemas.microsoft.com/office/powerpoint/2010/main" val="3987678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6FD8008-7848-4BD0-A66A-D315EEE8FD69}" type="datetimeFigureOut">
              <a:rPr lang="en-GB" smtClean="0"/>
              <a:t>10/3/2013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A7C18F1-1865-4903-8E05-A576A2EEFF9A}" type="slidenum">
              <a:rPr lang="en-GB" smtClean="0"/>
              <a:t>‹#›</a:t>
            </a:fld>
            <a:endParaRPr lang="en-GB" dirty="0"/>
          </a:p>
        </p:txBody>
      </p:sp>
    </p:spTree>
    <p:extLst>
      <p:ext uri="{BB962C8B-B14F-4D97-AF65-F5344CB8AC3E}">
        <p14:creationId xmlns:p14="http://schemas.microsoft.com/office/powerpoint/2010/main" val="3629268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6FD8008-7848-4BD0-A66A-D315EEE8FD69}" type="datetimeFigureOut">
              <a:rPr lang="en-GB" smtClean="0"/>
              <a:t>10/3/2013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A7C18F1-1865-4903-8E05-A576A2EEFF9A}" type="slidenum">
              <a:rPr lang="en-GB" smtClean="0"/>
              <a:t>‹#›</a:t>
            </a:fld>
            <a:endParaRPr lang="en-GB" dirty="0"/>
          </a:p>
        </p:txBody>
      </p:sp>
    </p:spTree>
    <p:extLst>
      <p:ext uri="{BB962C8B-B14F-4D97-AF65-F5344CB8AC3E}">
        <p14:creationId xmlns:p14="http://schemas.microsoft.com/office/powerpoint/2010/main" val="3175911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FD8008-7848-4BD0-A66A-D315EEE8FD69}" type="datetimeFigureOut">
              <a:rPr lang="en-GB" smtClean="0"/>
              <a:t>10/3/2013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A7C18F1-1865-4903-8E05-A576A2EEFF9A}" type="slidenum">
              <a:rPr lang="en-GB" smtClean="0"/>
              <a:t>‹#›</a:t>
            </a:fld>
            <a:endParaRPr lang="en-GB" dirty="0"/>
          </a:p>
        </p:txBody>
      </p:sp>
    </p:spTree>
    <p:extLst>
      <p:ext uri="{BB962C8B-B14F-4D97-AF65-F5344CB8AC3E}">
        <p14:creationId xmlns:p14="http://schemas.microsoft.com/office/powerpoint/2010/main" val="1298032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FD8008-7848-4BD0-A66A-D315EEE8FD69}" type="datetimeFigureOut">
              <a:rPr lang="en-GB" smtClean="0"/>
              <a:t>10/3/2013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A7C18F1-1865-4903-8E05-A576A2EEFF9A}" type="slidenum">
              <a:rPr lang="en-GB" smtClean="0"/>
              <a:t>‹#›</a:t>
            </a:fld>
            <a:endParaRPr lang="en-GB" dirty="0"/>
          </a:p>
        </p:txBody>
      </p:sp>
    </p:spTree>
    <p:extLst>
      <p:ext uri="{BB962C8B-B14F-4D97-AF65-F5344CB8AC3E}">
        <p14:creationId xmlns:p14="http://schemas.microsoft.com/office/powerpoint/2010/main" val="4163471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FD8008-7848-4BD0-A66A-D315EEE8FD69}" type="datetimeFigureOut">
              <a:rPr lang="en-GB" smtClean="0"/>
              <a:t>10/3/2013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A7C18F1-1865-4903-8E05-A576A2EEFF9A}" type="slidenum">
              <a:rPr lang="en-GB" smtClean="0"/>
              <a:t>‹#›</a:t>
            </a:fld>
            <a:endParaRPr lang="en-GB" dirty="0"/>
          </a:p>
        </p:txBody>
      </p:sp>
    </p:spTree>
    <p:extLst>
      <p:ext uri="{BB962C8B-B14F-4D97-AF65-F5344CB8AC3E}">
        <p14:creationId xmlns:p14="http://schemas.microsoft.com/office/powerpoint/2010/main" val="999802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FD8008-7848-4BD0-A66A-D315EEE8FD69}" type="datetimeFigureOut">
              <a:rPr lang="en-GB" smtClean="0"/>
              <a:t>10/3/2013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7C18F1-1865-4903-8E05-A576A2EEFF9A}" type="slidenum">
              <a:rPr lang="en-GB" smtClean="0"/>
              <a:t>‹#›</a:t>
            </a:fld>
            <a:endParaRPr lang="en-GB" dirty="0"/>
          </a:p>
        </p:txBody>
      </p:sp>
    </p:spTree>
    <p:extLst>
      <p:ext uri="{BB962C8B-B14F-4D97-AF65-F5344CB8AC3E}">
        <p14:creationId xmlns:p14="http://schemas.microsoft.com/office/powerpoint/2010/main" val="23862003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834920-06A9-4DA2-967A-0E446D177F6A}" type="datetimeFigureOut">
              <a:rPr lang="en-GB" smtClean="0">
                <a:solidFill>
                  <a:prstClr val="black">
                    <a:tint val="75000"/>
                  </a:prstClr>
                </a:solidFill>
              </a:rPr>
              <a:pPr/>
              <a:t>10/4/2013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64C20-1B2F-480A-A430-D4F68C04DF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958205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cl.cam.ac.uk/seminar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cl.cam.ac.uk/supporters-club/"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cl.cam.ac.uk/library"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Welcome to the Computer Laboratory</a:t>
            </a:r>
            <a:endParaRPr lang="en-GB" dirty="0"/>
          </a:p>
        </p:txBody>
      </p:sp>
      <p:sp>
        <p:nvSpPr>
          <p:cNvPr id="3" name="Subtitle 2"/>
          <p:cNvSpPr>
            <a:spLocks noGrp="1"/>
          </p:cNvSpPr>
          <p:nvPr>
            <p:ph type="subTitle" idx="1"/>
          </p:nvPr>
        </p:nvSpPr>
        <p:spPr/>
        <p:txBody>
          <a:bodyPr/>
          <a:lstStyle/>
          <a:p>
            <a:r>
              <a:rPr lang="en-GB" dirty="0" smtClean="0"/>
              <a:t>Student Admin</a:t>
            </a:r>
          </a:p>
          <a:p>
            <a:r>
              <a:rPr lang="en-GB" dirty="0" smtClean="0"/>
              <a:t>Dinah Pounds</a:t>
            </a:r>
          </a:p>
          <a:p>
            <a:r>
              <a:rPr lang="en-GB" dirty="0" smtClean="0"/>
              <a:t>Megan </a:t>
            </a:r>
            <a:r>
              <a:rPr lang="en-GB" dirty="0"/>
              <a:t>S</a:t>
            </a:r>
            <a:r>
              <a:rPr lang="en-GB" dirty="0" smtClean="0"/>
              <a:t>ammons</a:t>
            </a:r>
            <a:endParaRPr lang="en-GB" dirty="0"/>
          </a:p>
        </p:txBody>
      </p:sp>
    </p:spTree>
    <p:extLst>
      <p:ext uri="{BB962C8B-B14F-4D97-AF65-F5344CB8AC3E}">
        <p14:creationId xmlns:p14="http://schemas.microsoft.com/office/powerpoint/2010/main" val="2122664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Events and talks</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Wednesday Seminars take place most weeks during term time starting at 14:15. </a:t>
            </a:r>
            <a:r>
              <a:rPr lang="en-GB" dirty="0"/>
              <a:t>The talks are held by both distinguished external speakers as well as members of the department</a:t>
            </a:r>
            <a:r>
              <a:rPr lang="en-GB" dirty="0" smtClean="0"/>
              <a:t>. Topics </a:t>
            </a:r>
            <a:r>
              <a:rPr lang="en-GB" dirty="0"/>
              <a:t>span the full range of computer science and </a:t>
            </a:r>
            <a:r>
              <a:rPr lang="en-GB" dirty="0" smtClean="0"/>
              <a:t>beyond. All students are welcome to attend.</a:t>
            </a:r>
          </a:p>
          <a:p>
            <a:r>
              <a:rPr lang="en-GB" dirty="0" err="1" smtClean="0"/>
              <a:t>Women@cl</a:t>
            </a:r>
            <a:r>
              <a:rPr lang="en-GB" dirty="0" smtClean="0"/>
              <a:t> talks and events are open to both men and women.</a:t>
            </a:r>
          </a:p>
          <a:p>
            <a:r>
              <a:rPr lang="en-GB" dirty="0" smtClean="0"/>
              <a:t>Research groups also hold seminars and discussion groups open to all students. Further </a:t>
            </a:r>
            <a:r>
              <a:rPr lang="en-GB" dirty="0"/>
              <a:t>information is at </a:t>
            </a:r>
            <a:r>
              <a:rPr lang="en-GB" dirty="0">
                <a:hlinkClick r:id="rId2"/>
              </a:rPr>
              <a:t>http://www.cl.cam.ac.uk/seminars/#</a:t>
            </a:r>
            <a:r>
              <a:rPr lang="en-GB" dirty="0" smtClean="0">
                <a:hlinkClick r:id="rId2"/>
              </a:rPr>
              <a:t>upcoming</a:t>
            </a:r>
            <a:r>
              <a:rPr lang="en-GB" dirty="0" smtClean="0"/>
              <a:t> </a:t>
            </a:r>
          </a:p>
          <a:p>
            <a:endParaRPr lang="en-GB" dirty="0"/>
          </a:p>
        </p:txBody>
      </p:sp>
    </p:spTree>
    <p:extLst>
      <p:ext uri="{BB962C8B-B14F-4D97-AF65-F5344CB8AC3E}">
        <p14:creationId xmlns:p14="http://schemas.microsoft.com/office/powerpoint/2010/main" val="2516282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House Rules</a:t>
            </a:r>
            <a:endParaRPr lang="en-GB" dirty="0"/>
          </a:p>
        </p:txBody>
      </p:sp>
      <p:sp>
        <p:nvSpPr>
          <p:cNvPr id="3" name="Content Placeholder 2"/>
          <p:cNvSpPr>
            <a:spLocks noGrp="1"/>
          </p:cNvSpPr>
          <p:nvPr>
            <p:ph idx="1"/>
          </p:nvPr>
        </p:nvSpPr>
        <p:spPr/>
        <p:txBody>
          <a:bodyPr>
            <a:normAutofit fontScale="77500" lnSpcReduction="20000"/>
          </a:bodyPr>
          <a:lstStyle/>
          <a:p>
            <a:r>
              <a:rPr lang="en-GB" dirty="0"/>
              <a:t>T</a:t>
            </a:r>
            <a:r>
              <a:rPr lang="en-GB" dirty="0" smtClean="0"/>
              <a:t>he </a:t>
            </a:r>
            <a:r>
              <a:rPr lang="en-GB" dirty="0"/>
              <a:t>fire </a:t>
            </a:r>
            <a:r>
              <a:rPr lang="en-GB" dirty="0" smtClean="0"/>
              <a:t>alarm here is </a:t>
            </a:r>
            <a:r>
              <a:rPr lang="en-GB" dirty="0"/>
              <a:t>a spoken </a:t>
            </a:r>
            <a:r>
              <a:rPr lang="en-GB" dirty="0" smtClean="0"/>
              <a:t>word, calm, relaxed alarm, </a:t>
            </a:r>
            <a:r>
              <a:rPr lang="en-GB" dirty="0"/>
              <a:t>rather than bells and sirens. Once the alarms are </a:t>
            </a:r>
            <a:r>
              <a:rPr lang="en-GB" dirty="0" smtClean="0"/>
              <a:t>sounding, </a:t>
            </a:r>
            <a:r>
              <a:rPr lang="en-GB" dirty="0"/>
              <a:t>leave all personal belongings </a:t>
            </a:r>
            <a:r>
              <a:rPr lang="en-GB" dirty="0" smtClean="0"/>
              <a:t>behind, </a:t>
            </a:r>
            <a:r>
              <a:rPr lang="en-GB" dirty="0"/>
              <a:t>leave by the nearest exit and then make their way to the front of the building, Fire Assembly Point F, next to the Bike Shelter</a:t>
            </a:r>
            <a:r>
              <a:rPr lang="en-GB" dirty="0" smtClean="0"/>
              <a:t>.</a:t>
            </a:r>
            <a:endParaRPr lang="en-GB" dirty="0"/>
          </a:p>
          <a:p>
            <a:r>
              <a:rPr lang="en-GB" dirty="0"/>
              <a:t>If you specifically want to use your own electrical equipment in this building </a:t>
            </a:r>
            <a:r>
              <a:rPr lang="en-GB" dirty="0" smtClean="0"/>
              <a:t>it must be PAT (Portable </a:t>
            </a:r>
            <a:r>
              <a:rPr lang="en-GB" dirty="0"/>
              <a:t>Appliance Testing) </a:t>
            </a:r>
            <a:r>
              <a:rPr lang="en-GB" dirty="0" smtClean="0"/>
              <a:t>tested </a:t>
            </a:r>
            <a:r>
              <a:rPr lang="en-GB" dirty="0"/>
              <a:t>first</a:t>
            </a:r>
            <a:r>
              <a:rPr lang="en-GB" dirty="0" smtClean="0"/>
              <a:t>. Your college will be able to carry out this test for you. Only 3 pin plugs should be used or you may damage your laptop or set off our RCD circuit breakers. We also have electrical and battery recycling facilities in </a:t>
            </a:r>
            <a:r>
              <a:rPr lang="en-GB" smtClean="0"/>
              <a:t>our stores. </a:t>
            </a:r>
            <a:endParaRPr lang="en-GB" dirty="0"/>
          </a:p>
          <a:p>
            <a:r>
              <a:rPr lang="en-GB" dirty="0" smtClean="0"/>
              <a:t>Please – NO food or drink in the Intel lab or Lecture Theatres (bottled water is OK).  </a:t>
            </a:r>
            <a:endParaRPr lang="en-GB" dirty="0"/>
          </a:p>
          <a:p>
            <a:endParaRPr lang="en-GB" dirty="0"/>
          </a:p>
        </p:txBody>
      </p:sp>
    </p:spTree>
    <p:extLst>
      <p:ext uri="{BB962C8B-B14F-4D97-AF65-F5344CB8AC3E}">
        <p14:creationId xmlns:p14="http://schemas.microsoft.com/office/powerpoint/2010/main" val="238173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Computer Laboratory Supporters’ Club</a:t>
            </a:r>
            <a:endParaRPr lang="en-GB" dirty="0"/>
          </a:p>
        </p:txBody>
      </p:sp>
      <p:sp>
        <p:nvSpPr>
          <p:cNvPr id="3" name="Content Placeholder 2"/>
          <p:cNvSpPr>
            <a:spLocks noGrp="1"/>
          </p:cNvSpPr>
          <p:nvPr>
            <p:ph idx="1"/>
          </p:nvPr>
        </p:nvSpPr>
        <p:spPr/>
        <p:txBody>
          <a:bodyPr>
            <a:normAutofit fontScale="85000" lnSpcReduction="10000"/>
          </a:bodyPr>
          <a:lstStyle/>
          <a:p>
            <a:r>
              <a:rPr lang="en-GB" sz="2100" b="1" dirty="0" smtClean="0"/>
              <a:t>What is it? </a:t>
            </a:r>
          </a:p>
          <a:p>
            <a:pPr marL="0" indent="0">
              <a:buNone/>
            </a:pPr>
            <a:r>
              <a:rPr lang="en-GB" sz="2100" dirty="0"/>
              <a:t>	</a:t>
            </a:r>
            <a:r>
              <a:rPr lang="en-GB" sz="2100" dirty="0" smtClean="0"/>
              <a:t>A group of companies, ranging from the very small to the very large, which 	actively support the Computer Laboratory</a:t>
            </a:r>
          </a:p>
          <a:p>
            <a:r>
              <a:rPr lang="en-GB" sz="2100" b="1" dirty="0" smtClean="0"/>
              <a:t>What can it do for you? </a:t>
            </a:r>
          </a:p>
          <a:p>
            <a:pPr marL="0" indent="0">
              <a:buNone/>
            </a:pPr>
            <a:r>
              <a:rPr lang="en-GB" sz="2100" dirty="0"/>
              <a:t>	</a:t>
            </a:r>
            <a:r>
              <a:rPr lang="en-GB" sz="2100" dirty="0" smtClean="0"/>
              <a:t>Help you find summer internships and post graduation jobs</a:t>
            </a:r>
          </a:p>
          <a:p>
            <a:r>
              <a:rPr lang="en-GB" sz="2100" b="1" dirty="0" smtClean="0"/>
              <a:t>Events</a:t>
            </a:r>
          </a:p>
          <a:p>
            <a:pPr marL="0" indent="0">
              <a:buNone/>
            </a:pPr>
            <a:r>
              <a:rPr lang="en-GB" sz="2100" dirty="0"/>
              <a:t>	</a:t>
            </a:r>
            <a:r>
              <a:rPr lang="en-GB" sz="2100" dirty="0" smtClean="0"/>
              <a:t>Technical talks, CV and interview workshops throughout the term</a:t>
            </a:r>
          </a:p>
          <a:p>
            <a:pPr marL="0" indent="0">
              <a:buNone/>
            </a:pPr>
            <a:r>
              <a:rPr lang="en-GB" sz="2100" dirty="0"/>
              <a:t>	</a:t>
            </a:r>
            <a:r>
              <a:rPr lang="en-GB" sz="2100" dirty="0" smtClean="0"/>
              <a:t>Annual recruitment fair (November 21</a:t>
            </a:r>
            <a:r>
              <a:rPr lang="en-GB" sz="2100" baseline="30000" dirty="0" smtClean="0"/>
              <a:t>st</a:t>
            </a:r>
            <a:r>
              <a:rPr lang="en-GB" sz="2100" dirty="0" smtClean="0"/>
              <a:t> 2013)</a:t>
            </a:r>
          </a:p>
          <a:p>
            <a:r>
              <a:rPr lang="en-GB" sz="2100" b="1" dirty="0" smtClean="0"/>
              <a:t>Where to find information</a:t>
            </a:r>
          </a:p>
          <a:p>
            <a:pPr marL="0" indent="0">
              <a:buNone/>
            </a:pPr>
            <a:r>
              <a:rPr lang="en-GB" sz="2100" dirty="0"/>
              <a:t>	</a:t>
            </a:r>
            <a:r>
              <a:rPr lang="en-GB" sz="2100" dirty="0" smtClean="0"/>
              <a:t>For a list of members and details about job/internship opportunities </a:t>
            </a:r>
          </a:p>
          <a:p>
            <a:pPr marL="0" indent="0">
              <a:buNone/>
            </a:pPr>
            <a:r>
              <a:rPr lang="en-GB" sz="2100" dirty="0"/>
              <a:t>	</a:t>
            </a:r>
            <a:r>
              <a:rPr lang="en-GB" sz="2100" dirty="0" smtClean="0"/>
              <a:t>go to: </a:t>
            </a:r>
            <a:r>
              <a:rPr lang="en-GB" sz="2100" dirty="0" smtClean="0">
                <a:hlinkClick r:id="rId2"/>
              </a:rPr>
              <a:t>http://www.cl.cam.ac.uk/supporters-club/</a:t>
            </a:r>
            <a:endParaRPr lang="en-GB" sz="2100" dirty="0" smtClean="0"/>
          </a:p>
          <a:p>
            <a:pPr marL="0" indent="0">
              <a:buNone/>
            </a:pPr>
            <a:r>
              <a:rPr lang="en-GB" sz="2100" dirty="0"/>
              <a:t>	</a:t>
            </a:r>
            <a:endParaRPr lang="en-GB" sz="2100" dirty="0" smtClean="0"/>
          </a:p>
          <a:p>
            <a:pPr marL="0" indent="0">
              <a:buNone/>
            </a:pPr>
            <a:r>
              <a:rPr lang="en-GB" sz="2100" dirty="0"/>
              <a:t>	</a:t>
            </a:r>
            <a:r>
              <a:rPr lang="en-GB" sz="2100" dirty="0" smtClean="0"/>
              <a:t>Details of events will be sent to you by email</a:t>
            </a:r>
          </a:p>
          <a:p>
            <a:pPr marL="0" indent="0">
              <a:buNone/>
            </a:pPr>
            <a:r>
              <a:rPr lang="en-GB" sz="2100" dirty="0"/>
              <a:t>	</a:t>
            </a:r>
            <a:endParaRPr lang="en-GB" sz="2100" dirty="0" smtClean="0"/>
          </a:p>
          <a:p>
            <a:pPr marL="0" indent="0">
              <a:buNone/>
            </a:pPr>
            <a:r>
              <a:rPr lang="en-GB" sz="2100" dirty="0"/>
              <a:t>	</a:t>
            </a:r>
            <a:r>
              <a:rPr lang="en-GB" sz="2100" dirty="0" smtClean="0"/>
              <a:t>Further help from the Outreach Administrator at 	jan.samols@cl.cam.a.uk </a:t>
            </a:r>
          </a:p>
          <a:p>
            <a:endParaRPr lang="en-GB" dirty="0" smtClean="0"/>
          </a:p>
          <a:p>
            <a:pPr marL="0" indent="0">
              <a:buNone/>
            </a:pPr>
            <a:endParaRPr lang="en-GB" dirty="0" smtClean="0"/>
          </a:p>
          <a:p>
            <a:pPr marL="0" indent="0">
              <a:buNone/>
            </a:pPr>
            <a:endParaRPr lang="en-GB" dirty="0" smtClean="0"/>
          </a:p>
        </p:txBody>
      </p:sp>
    </p:spTree>
    <p:extLst>
      <p:ext uri="{BB962C8B-B14F-4D97-AF65-F5344CB8AC3E}">
        <p14:creationId xmlns:p14="http://schemas.microsoft.com/office/powerpoint/2010/main" val="3382856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Street</a:t>
            </a:r>
            <a:endParaRPr lang="en-GB" dirty="0"/>
          </a:p>
        </p:txBody>
      </p:sp>
      <p:sp>
        <p:nvSpPr>
          <p:cNvPr id="5" name="TextBox 4"/>
          <p:cNvSpPr txBox="1"/>
          <p:nvPr/>
        </p:nvSpPr>
        <p:spPr>
          <a:xfrm>
            <a:off x="1066800" y="5181600"/>
            <a:ext cx="6858000" cy="1200329"/>
          </a:xfrm>
          <a:prstGeom prst="rect">
            <a:avLst/>
          </a:prstGeom>
          <a:noFill/>
        </p:spPr>
        <p:txBody>
          <a:bodyPr wrap="square" rtlCol="0">
            <a:spAutoFit/>
          </a:bodyPr>
          <a:lstStyle/>
          <a:p>
            <a:r>
              <a:rPr lang="en-GB" dirty="0" smtClean="0"/>
              <a:t>Refreshments will be available in the street after the talks today. Staff will be around to answer any questions and you are welcome to look round the Library. If you have not already signed to confirm your option and course please do </a:t>
            </a:r>
            <a:r>
              <a:rPr lang="en-GB" smtClean="0"/>
              <a:t>so after the talks.</a:t>
            </a:r>
            <a:endParaRPr lang="en-GB"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2616" y="1600201"/>
            <a:ext cx="3478768" cy="3276600"/>
          </a:xfrm>
        </p:spPr>
      </p:pic>
    </p:spTree>
    <p:extLst>
      <p:ext uri="{BB962C8B-B14F-4D97-AF65-F5344CB8AC3E}">
        <p14:creationId xmlns:p14="http://schemas.microsoft.com/office/powerpoint/2010/main" val="4100366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Student Admin Hatch Opening Times</a:t>
            </a:r>
            <a:endParaRPr lang="en-GB" dirty="0"/>
          </a:p>
        </p:txBody>
      </p:sp>
      <p:sp>
        <p:nvSpPr>
          <p:cNvPr id="4" name="Text Placeholder 3"/>
          <p:cNvSpPr>
            <a:spLocks noGrp="1"/>
          </p:cNvSpPr>
          <p:nvPr>
            <p:ph type="body" sz="half" idx="2"/>
          </p:nvPr>
        </p:nvSpPr>
        <p:spPr/>
        <p:txBody>
          <a:bodyPr>
            <a:normAutofit fontScale="40000" lnSpcReduction="20000"/>
          </a:bodyPr>
          <a:lstStyle/>
          <a:p>
            <a:r>
              <a:rPr lang="en-GB" sz="2900" b="1" dirty="0" smtClean="0"/>
              <a:t>Mon – Fri 9:00 - 4:30</a:t>
            </a:r>
          </a:p>
          <a:p>
            <a:endParaRPr lang="en-GB" sz="2900" b="1" dirty="0" smtClean="0"/>
          </a:p>
          <a:p>
            <a:r>
              <a:rPr lang="en-GB" sz="2900" b="1" dirty="0" smtClean="0"/>
              <a:t>We may close for lunch and tea breaks. Urgent messages can also be taken by reception or email us at teaching-admin@cl.cam.ac.uk</a:t>
            </a:r>
          </a:p>
          <a:p>
            <a:endParaRPr lang="en-GB" dirty="0"/>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5043" b="25043"/>
          <a:stretch>
            <a:fillRect/>
          </a:stretch>
        </p:blipFill>
        <p:spPr/>
      </p:pic>
    </p:spTree>
    <p:extLst>
      <p:ext uri="{BB962C8B-B14F-4D97-AF65-F5344CB8AC3E}">
        <p14:creationId xmlns:p14="http://schemas.microsoft.com/office/powerpoint/2010/main" val="42594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Facilities at the Computer Lab</a:t>
            </a:r>
            <a:endParaRPr lang="en-GB" dirty="0"/>
          </a:p>
        </p:txBody>
      </p:sp>
      <p:sp>
        <p:nvSpPr>
          <p:cNvPr id="4" name="Content Placeholder 3"/>
          <p:cNvSpPr>
            <a:spLocks noGrp="1"/>
          </p:cNvSpPr>
          <p:nvPr>
            <p:ph idx="1"/>
          </p:nvPr>
        </p:nvSpPr>
        <p:spPr/>
        <p:txBody>
          <a:bodyPr/>
          <a:lstStyle/>
          <a:p>
            <a:r>
              <a:rPr lang="en-GB" dirty="0" smtClean="0"/>
              <a:t>Part IA lectures take place in the Arts Schools on the New Museum site in the centre of Cambridge but all Part IA students are welcome to come and use the Lab’s facilities.</a:t>
            </a:r>
            <a:endParaRPr lang="en-GB" dirty="0"/>
          </a:p>
        </p:txBody>
      </p:sp>
    </p:spTree>
    <p:extLst>
      <p:ext uri="{BB962C8B-B14F-4D97-AF65-F5344CB8AC3E}">
        <p14:creationId xmlns:p14="http://schemas.microsoft.com/office/powerpoint/2010/main" val="108478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Part IA  practical classes take place in the Intel Lab upstairs on the </a:t>
            </a:r>
            <a:r>
              <a:rPr lang="en-GB" b="1" dirty="0" smtClean="0"/>
              <a:t>2</a:t>
            </a:r>
            <a:r>
              <a:rPr lang="en-GB" b="1" baseline="30000" dirty="0" smtClean="0"/>
              <a:t>nd</a:t>
            </a:r>
            <a:r>
              <a:rPr lang="en-GB" b="1" dirty="0" smtClean="0"/>
              <a:t> </a:t>
            </a:r>
            <a:r>
              <a:rPr lang="en-GB" b="1" dirty="0"/>
              <a:t>floor</a:t>
            </a: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516980"/>
            <a:ext cx="4038600" cy="3655219"/>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58846" y="1600200"/>
            <a:ext cx="3017308" cy="4525963"/>
          </a:xfrm>
        </p:spPr>
      </p:pic>
    </p:spTree>
    <p:extLst>
      <p:ext uri="{BB962C8B-B14F-4D97-AF65-F5344CB8AC3E}">
        <p14:creationId xmlns:p14="http://schemas.microsoft.com/office/powerpoint/2010/main" val="1354773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Games room</a:t>
            </a:r>
            <a:br>
              <a:rPr lang="en-GB" dirty="0" smtClean="0"/>
            </a:br>
            <a:r>
              <a:rPr lang="en-GB" sz="3600" dirty="0"/>
              <a:t>F</a:t>
            </a:r>
            <a:r>
              <a:rPr lang="en-GB" sz="3600" dirty="0" smtClean="0"/>
              <a:t>or relieving RSI! For use by CS students only</a:t>
            </a:r>
            <a:r>
              <a:rPr lang="en-GB" dirty="0"/>
              <a:t>.</a:t>
            </a:r>
          </a:p>
        </p:txBody>
      </p:sp>
      <p:pic>
        <p:nvPicPr>
          <p:cNvPr id="10" name="Content Placeholder 9"/>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981200"/>
            <a:ext cx="3657600" cy="2914651"/>
          </a:xfrm>
        </p:spPr>
      </p:pic>
      <p:pic>
        <p:nvPicPr>
          <p:cNvPr id="13" name="Content Placeholder 1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905000"/>
            <a:ext cx="4038600" cy="3581400"/>
          </a:xfrm>
        </p:spPr>
      </p:pic>
    </p:spTree>
    <p:extLst>
      <p:ext uri="{BB962C8B-B14F-4D97-AF65-F5344CB8AC3E}">
        <p14:creationId xmlns:p14="http://schemas.microsoft.com/office/powerpoint/2010/main" val="891015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Hang out area</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sp>
        <p:nvSpPr>
          <p:cNvPr id="5" name="Text Placeholder 4"/>
          <p:cNvSpPr>
            <a:spLocks noGrp="1"/>
          </p:cNvSpPr>
          <p:nvPr>
            <p:ph type="body" sz="half" idx="2"/>
          </p:nvPr>
        </p:nvSpPr>
        <p:spPr/>
        <p:txBody>
          <a:bodyPr>
            <a:normAutofit fontScale="92500" lnSpcReduction="10000"/>
          </a:bodyPr>
          <a:lstStyle/>
          <a:p>
            <a:r>
              <a:rPr lang="en-GB" sz="1800" b="1" dirty="0" smtClean="0"/>
              <a:t>The hang-out area on the 1</a:t>
            </a:r>
            <a:r>
              <a:rPr lang="en-GB" sz="1800" b="1" baseline="30000" dirty="0" smtClean="0"/>
              <a:t>st</a:t>
            </a:r>
            <a:r>
              <a:rPr lang="en-GB" sz="1800" b="1" dirty="0" smtClean="0"/>
              <a:t> floor has up-to-date careers information available and a vending machine for drinks and snacks.</a:t>
            </a:r>
            <a:endParaRPr lang="en-GB" sz="1800" b="1" dirty="0"/>
          </a:p>
        </p:txBody>
      </p:sp>
    </p:spTree>
    <p:extLst>
      <p:ext uri="{BB962C8B-B14F-4D97-AF65-F5344CB8AC3E}">
        <p14:creationId xmlns:p14="http://schemas.microsoft.com/office/powerpoint/2010/main" val="2151283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Cafeteria</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2379670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The Library</a:t>
            </a:r>
            <a:endParaRPr lang="en-GB" sz="3600" dirty="0"/>
          </a:p>
        </p:txBody>
      </p:sp>
      <p:sp>
        <p:nvSpPr>
          <p:cNvPr id="4" name="Content Placeholder 3"/>
          <p:cNvSpPr>
            <a:spLocks noGrp="1"/>
          </p:cNvSpPr>
          <p:nvPr>
            <p:ph idx="1"/>
          </p:nvPr>
        </p:nvSpPr>
        <p:spPr>
          <a:xfrm>
            <a:off x="4114800" y="273050"/>
            <a:ext cx="4572000" cy="5853113"/>
          </a:xfrm>
        </p:spPr>
        <p:txBody>
          <a:bodyPr/>
          <a:lstStyle/>
          <a:p>
            <a:pPr marL="0" indent="0">
              <a:buNone/>
            </a:pPr>
            <a:endParaRPr lang="en-GB" dirty="0"/>
          </a:p>
          <a:p>
            <a:pPr marL="0" indent="0">
              <a:buNone/>
            </a:pPr>
            <a:r>
              <a:rPr lang="en-GB" dirty="0" smtClean="0"/>
              <a:t> </a:t>
            </a:r>
            <a:endParaRPr lang="en-GB" dirty="0"/>
          </a:p>
        </p:txBody>
      </p:sp>
      <p:sp>
        <p:nvSpPr>
          <p:cNvPr id="3" name="Text Placeholder 2"/>
          <p:cNvSpPr>
            <a:spLocks noGrp="1"/>
          </p:cNvSpPr>
          <p:nvPr>
            <p:ph type="body" sz="half" idx="2"/>
          </p:nvPr>
        </p:nvSpPr>
        <p:spPr>
          <a:xfrm>
            <a:off x="457200" y="1435100"/>
            <a:ext cx="3581400" cy="4691063"/>
          </a:xfrm>
        </p:spPr>
        <p:txBody>
          <a:bodyPr>
            <a:noAutofit/>
          </a:bodyPr>
          <a:lstStyle/>
          <a:p>
            <a:r>
              <a:rPr lang="en-GB" sz="1600" dirty="0"/>
              <a:t>Nicholas Cutler is Librarian at the Computer Lab. </a:t>
            </a:r>
            <a:endParaRPr lang="en-GB" sz="1600" dirty="0" smtClean="0"/>
          </a:p>
          <a:p>
            <a:endParaRPr lang="en-GB" sz="1600" b="1" dirty="0" smtClean="0"/>
          </a:p>
          <a:p>
            <a:r>
              <a:rPr lang="en-GB" sz="1600" b="1" dirty="0" smtClean="0"/>
              <a:t>Textbooks</a:t>
            </a:r>
          </a:p>
          <a:p>
            <a:r>
              <a:rPr lang="en-GB" sz="1600" dirty="0" smtClean="0"/>
              <a:t>The library  holds at least </a:t>
            </a:r>
            <a:r>
              <a:rPr lang="en-GB" sz="1600" dirty="0"/>
              <a:t>two </a:t>
            </a:r>
            <a:r>
              <a:rPr lang="en-GB" sz="1600" dirty="0" smtClean="0"/>
              <a:t>copies, and </a:t>
            </a:r>
            <a:r>
              <a:rPr lang="en-GB" sz="1600" dirty="0"/>
              <a:t>sometimes more, of </a:t>
            </a:r>
            <a:r>
              <a:rPr lang="en-GB" sz="1600" dirty="0" smtClean="0"/>
              <a:t>each </a:t>
            </a:r>
            <a:r>
              <a:rPr lang="en-GB" sz="1600" dirty="0"/>
              <a:t>book </a:t>
            </a:r>
            <a:r>
              <a:rPr lang="en-GB" sz="1600" dirty="0" smtClean="0"/>
              <a:t>on your </a:t>
            </a:r>
            <a:r>
              <a:rPr lang="en-GB" sz="1600" dirty="0"/>
              <a:t>reading </a:t>
            </a:r>
            <a:r>
              <a:rPr lang="en-GB" sz="1600" dirty="0" smtClean="0"/>
              <a:t>lists.</a:t>
            </a:r>
          </a:p>
          <a:p>
            <a:r>
              <a:rPr lang="en-GB" sz="1600" b="1" dirty="0"/>
              <a:t>Journals</a:t>
            </a:r>
          </a:p>
          <a:p>
            <a:r>
              <a:rPr lang="en-GB" sz="1600" dirty="0"/>
              <a:t>The library also subscribes to a number</a:t>
            </a:r>
          </a:p>
          <a:p>
            <a:r>
              <a:rPr lang="en-GB" sz="1600" dirty="0"/>
              <a:t>of journals, where you may read much</a:t>
            </a:r>
          </a:p>
          <a:p>
            <a:r>
              <a:rPr lang="en-GB" sz="1600" dirty="0"/>
              <a:t>of the </a:t>
            </a:r>
            <a:r>
              <a:rPr lang="en-GB" sz="1600" dirty="0" smtClean="0"/>
              <a:t>late</a:t>
            </a:r>
            <a:r>
              <a:rPr lang="en-GB" sz="1600" dirty="0"/>
              <a:t>st research.</a:t>
            </a:r>
            <a:endParaRPr lang="en-GB" sz="1600" dirty="0" smtClean="0"/>
          </a:p>
          <a:p>
            <a:r>
              <a:rPr lang="en-GB" sz="1600" b="1" dirty="0"/>
              <a:t>Website</a:t>
            </a:r>
          </a:p>
          <a:p>
            <a:r>
              <a:rPr lang="en-GB" sz="1600" dirty="0"/>
              <a:t>More information about the library </a:t>
            </a:r>
            <a:r>
              <a:rPr lang="en-GB" sz="1600" dirty="0" smtClean="0"/>
              <a:t>and its </a:t>
            </a:r>
            <a:r>
              <a:rPr lang="en-GB" sz="1600" dirty="0"/>
              <a:t>facilities, including a range of</a:t>
            </a:r>
          </a:p>
          <a:p>
            <a:r>
              <a:rPr lang="en-GB" sz="1600" dirty="0"/>
              <a:t>information leaflets, is available from</a:t>
            </a:r>
          </a:p>
          <a:p>
            <a:r>
              <a:rPr lang="en-GB" sz="1600" dirty="0" smtClean="0"/>
              <a:t>our website at </a:t>
            </a:r>
            <a:r>
              <a:rPr lang="en-GB" sz="1600" dirty="0" smtClean="0">
                <a:hlinkClick r:id="rId2"/>
              </a:rPr>
              <a:t>www.cl.cam.ac.uk/library</a:t>
            </a:r>
            <a:r>
              <a:rPr lang="en-GB" sz="1600" dirty="0" smtClean="0"/>
              <a:t> </a:t>
            </a:r>
          </a:p>
        </p:txBody>
      </p:sp>
      <p:sp>
        <p:nvSpPr>
          <p:cNvPr id="6" name="Content Placeholder 5"/>
          <p:cNvSpPr>
            <a:spLocks noGrp="1"/>
          </p:cNvSpPr>
          <p:nvPr>
            <p:ph sz="half" idx="4294967295"/>
          </p:nvPr>
        </p:nvSpPr>
        <p:spPr>
          <a:xfrm>
            <a:off x="4800600" y="990600"/>
            <a:ext cx="4038600" cy="3916363"/>
          </a:xfrm>
        </p:spPr>
        <p:txBody>
          <a:bodyPr>
            <a:normAutofit fontScale="92500" lnSpcReduction="10000"/>
          </a:bodyPr>
          <a:lstStyle/>
          <a:p>
            <a:pPr marL="0" indent="0">
              <a:buNone/>
            </a:pPr>
            <a:r>
              <a:rPr lang="en-GB" sz="4000" dirty="0" smtClean="0"/>
              <a:t>Opening Times</a:t>
            </a:r>
          </a:p>
          <a:p>
            <a:pPr marL="0" indent="0">
              <a:buNone/>
            </a:pPr>
            <a:endParaRPr lang="en-GB" dirty="0" smtClean="0"/>
          </a:p>
          <a:p>
            <a:pPr marL="0" indent="0">
              <a:buNone/>
            </a:pPr>
            <a:r>
              <a:rPr lang="en-GB" dirty="0" smtClean="0"/>
              <a:t>Weekdays 9:00 – 17:00 for Part IA and IB.</a:t>
            </a:r>
          </a:p>
          <a:p>
            <a:pPr marL="0" indent="0">
              <a:buNone/>
            </a:pPr>
            <a:endParaRPr lang="en-GB" dirty="0" smtClean="0"/>
          </a:p>
          <a:p>
            <a:pPr marL="0" indent="0">
              <a:buNone/>
            </a:pPr>
            <a:r>
              <a:rPr lang="en-GB" dirty="0" smtClean="0"/>
              <a:t>Part II, III, MPhil and Research students have 24 hour access.</a:t>
            </a:r>
          </a:p>
        </p:txBody>
      </p:sp>
    </p:spTree>
    <p:extLst>
      <p:ext uri="{BB962C8B-B14F-4D97-AF65-F5344CB8AC3E}">
        <p14:creationId xmlns:p14="http://schemas.microsoft.com/office/powerpoint/2010/main" val="1112406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Library</a:t>
            </a:r>
            <a:endParaRPr lang="en-GB"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516981"/>
            <a:ext cx="4038600" cy="2692400"/>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516981"/>
            <a:ext cx="4038600" cy="2692400"/>
          </a:xfrm>
        </p:spPr>
      </p:pic>
    </p:spTree>
    <p:extLst>
      <p:ext uri="{BB962C8B-B14F-4D97-AF65-F5344CB8AC3E}">
        <p14:creationId xmlns:p14="http://schemas.microsoft.com/office/powerpoint/2010/main" val="2564801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6261</TotalTime>
  <Words>528</Words>
  <Application>Microsoft Office PowerPoint</Application>
  <PresentationFormat>On-screen Show (4:3)</PresentationFormat>
  <Paragraphs>62</Paragraphs>
  <Slides>13</Slides>
  <Notes>0</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1_Office Theme</vt:lpstr>
      <vt:lpstr>Welcome to the Computer Laboratory</vt:lpstr>
      <vt:lpstr>Student Admin Hatch Opening Times</vt:lpstr>
      <vt:lpstr>Facilities at the Computer Lab</vt:lpstr>
      <vt:lpstr>Part IA  practical classes take place in the Intel Lab upstairs on the 2nd floor</vt:lpstr>
      <vt:lpstr>Games room For relieving RSI! For use by CS students only.</vt:lpstr>
      <vt:lpstr>Hang out area</vt:lpstr>
      <vt:lpstr>Cafeteria</vt:lpstr>
      <vt:lpstr>The Library</vt:lpstr>
      <vt:lpstr>The Library</vt:lpstr>
      <vt:lpstr>Events and talks</vt:lpstr>
      <vt:lpstr>House Rules</vt:lpstr>
      <vt:lpstr>Computer Laboratory Supporters’ Club</vt:lpstr>
      <vt:lpstr>The Street</vt:lpstr>
    </vt:vector>
  </TitlesOfParts>
  <Company>University of Cambridge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Computer Laboratory</dc:title>
  <dc:creator>Dinah Pounds</dc:creator>
  <cp:lastModifiedBy>Dinah Pounds</cp:lastModifiedBy>
  <cp:revision>39</cp:revision>
  <dcterms:created xsi:type="dcterms:W3CDTF">2012-09-12T13:07:38Z</dcterms:created>
  <dcterms:modified xsi:type="dcterms:W3CDTF">2013-10-04T11:52:12Z</dcterms:modified>
</cp:coreProperties>
</file>