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0" r:id="rId2"/>
    <p:sldMasterId id="2147483812" r:id="rId3"/>
    <p:sldMasterId id="2147483818" r:id="rId4"/>
    <p:sldMasterId id="2147483824" r:id="rId5"/>
    <p:sldMasterId id="2147483830" r:id="rId6"/>
  </p:sldMasterIdLst>
  <p:notesMasterIdLst>
    <p:notesMasterId r:id="rId20"/>
  </p:notesMasterIdLst>
  <p:handoutMasterIdLst>
    <p:handoutMasterId r:id="rId21"/>
  </p:handoutMasterIdLst>
  <p:sldIdLst>
    <p:sldId id="394" r:id="rId7"/>
    <p:sldId id="426" r:id="rId8"/>
    <p:sldId id="428" r:id="rId9"/>
    <p:sldId id="473" r:id="rId10"/>
    <p:sldId id="427" r:id="rId11"/>
    <p:sldId id="429" r:id="rId12"/>
    <p:sldId id="489" r:id="rId13"/>
    <p:sldId id="430" r:id="rId14"/>
    <p:sldId id="474" r:id="rId15"/>
    <p:sldId id="475" r:id="rId16"/>
    <p:sldId id="433" r:id="rId17"/>
    <p:sldId id="480" r:id="rId18"/>
    <p:sldId id="490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pos="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9" autoAdjust="0"/>
    <p:restoredTop sz="86395" autoAdjust="0"/>
  </p:normalViewPr>
  <p:slideViewPr>
    <p:cSldViewPr snapToGrid="0">
      <p:cViewPr varScale="1">
        <p:scale>
          <a:sx n="158" d="100"/>
          <a:sy n="158" d="100"/>
        </p:scale>
        <p:origin x="768" y="192"/>
      </p:cViewPr>
      <p:guideLst>
        <p:guide orient="horz" pos="789"/>
        <p:guide pos="484"/>
      </p:guideLst>
    </p:cSldViewPr>
  </p:slideViewPr>
  <p:outlineViewPr>
    <p:cViewPr>
      <p:scale>
        <a:sx n="33" d="100"/>
        <a:sy n="33" d="100"/>
      </p:scale>
      <p:origin x="0" y="55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F0CE-1B95-A94E-AC6B-709097028BA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EAA0-3794-E145-A4BC-7B8F4AEE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44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39BFB0BF-10C2-0148-9C7E-456756491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1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B0BF-10C2-0148-9C7E-4567564918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B0BF-10C2-0148-9C7E-4567564918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fld id="{A9C4F975-E812-7946-B971-CE35FF48B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1626299A-E941-6D4E-A338-A88E75F10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93918FB-1EAB-104E-9F64-A2E2E531C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714375"/>
            <a:ext cx="52451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946389"/>
            <a:ext cx="7162800" cy="64633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38658"/>
            <a:ext cx="6400800" cy="13212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4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28601" y="1356541"/>
            <a:ext cx="8639175" cy="365971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§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0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7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3E7F60E-B65E-D24B-94EB-577CD3D22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0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5CD1E749-7B00-2A43-B34C-A461D2B8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08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714375"/>
            <a:ext cx="52451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946389"/>
            <a:ext cx="7162800" cy="64633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38658"/>
            <a:ext cx="6400800" cy="13212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09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28601" y="1356541"/>
            <a:ext cx="8639175" cy="365971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§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41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ECDC63-135D-E441-BED9-08F067414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7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3A86AA40-33E4-084F-8768-CCF89C2C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9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93918FB-1EAB-104E-9F64-A2E2E531C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13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983" y="713990"/>
            <a:ext cx="52451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3946389"/>
            <a:ext cx="7162800" cy="64633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dirty="0"/>
              <a:t>IN1006 Systems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38658"/>
            <a:ext cx="6400800" cy="13212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6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28601" y="1356541"/>
            <a:ext cx="8639175" cy="365971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§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9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93918FB-1EAB-104E-9F64-A2E2E531C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1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371827-C3D1-E042-9127-725E027051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4BFE19F-F89A-5D4F-93F2-8C198B6B75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BEED3F1-923F-BA40-BB63-54F5797681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93918FB-1EAB-104E-9F64-A2E2E531C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1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714375"/>
            <a:ext cx="52451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946389"/>
            <a:ext cx="7162800" cy="64633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38658"/>
            <a:ext cx="6400800" cy="13212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4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28601" y="1356541"/>
            <a:ext cx="8639175" cy="365971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§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1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Placeholder 14"/>
          <p:cNvSpPr>
            <a:spLocks noGrp="1"/>
          </p:cNvSpPr>
          <p:nvPr>
            <p:ph type="title"/>
          </p:nvPr>
        </p:nvSpPr>
        <p:spPr bwMode="auto">
          <a:xfrm>
            <a:off x="228600" y="82550"/>
            <a:ext cx="8639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62700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77863"/>
            <a:ext cx="86391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9D1023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4"/>
          <p:cNvSpPr>
            <a:spLocks noGrp="1"/>
          </p:cNvSpPr>
          <p:nvPr>
            <p:ph type="title"/>
          </p:nvPr>
        </p:nvSpPr>
        <p:spPr bwMode="auto">
          <a:xfrm>
            <a:off x="228600" y="81960"/>
            <a:ext cx="8639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199" y="6362197"/>
            <a:ext cx="3616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77919"/>
            <a:ext cx="86391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>
              <a:lumMod val="75000"/>
            </a:schemeClr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Placeholder 14"/>
          <p:cNvSpPr>
            <a:spLocks noGrp="1"/>
          </p:cNvSpPr>
          <p:nvPr>
            <p:ph type="title"/>
          </p:nvPr>
        </p:nvSpPr>
        <p:spPr bwMode="auto">
          <a:xfrm>
            <a:off x="228600" y="82550"/>
            <a:ext cx="8639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62700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77863"/>
            <a:ext cx="86391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9D1023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Placeholder 14"/>
          <p:cNvSpPr>
            <a:spLocks noGrp="1"/>
          </p:cNvSpPr>
          <p:nvPr>
            <p:ph type="title"/>
          </p:nvPr>
        </p:nvSpPr>
        <p:spPr bwMode="auto">
          <a:xfrm>
            <a:off x="228600" y="82550"/>
            <a:ext cx="8639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62700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77863"/>
            <a:ext cx="86391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9D1023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4"/>
          <p:cNvSpPr>
            <a:spLocks noGrp="1"/>
          </p:cNvSpPr>
          <p:nvPr>
            <p:ph type="title"/>
          </p:nvPr>
        </p:nvSpPr>
        <p:spPr bwMode="auto">
          <a:xfrm>
            <a:off x="228600" y="82550"/>
            <a:ext cx="8639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62700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77863"/>
            <a:ext cx="86391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9D1023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D1023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4"/>
          <p:cNvSpPr>
            <a:spLocks noGrp="1"/>
          </p:cNvSpPr>
          <p:nvPr>
            <p:ph type="title"/>
          </p:nvPr>
        </p:nvSpPr>
        <p:spPr bwMode="auto">
          <a:xfrm>
            <a:off x="228600" y="81960"/>
            <a:ext cx="8639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199" y="6362197"/>
            <a:ext cx="3616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77919"/>
            <a:ext cx="86391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>
              <a:lumMod val="75000"/>
            </a:schemeClr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enix.org/conference/osdi14/technical-sessions/presentation/boutin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8667" y="2445587"/>
            <a:ext cx="8805333" cy="2554545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Tahoma" charset="0"/>
              </a:rPr>
              <a:t>Cloud Computing</a:t>
            </a:r>
            <a:br>
              <a:rPr lang="en-US" sz="4000" dirty="0">
                <a:latin typeface="Arial" charset="0"/>
                <a:ea typeface="ＭＳ Ｐゴシック" charset="0"/>
                <a:cs typeface="Tahoma" charset="0"/>
              </a:rPr>
            </a:b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Large-scale 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Resource Management II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262751"/>
            <a:ext cx="6400800" cy="1321252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Eva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Kalyvianaki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ek264@cam.ac.uk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2F9C4-4A2A-7147-9729-E58CB3529236}"/>
              </a:ext>
            </a:extLst>
          </p:cNvPr>
          <p:cNvSpPr/>
          <p:nvPr/>
        </p:nvSpPr>
        <p:spPr>
          <a:xfrm>
            <a:off x="1094509" y="457200"/>
            <a:ext cx="7051964" cy="2006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5FE78-D275-774F-9D23-DE92B91DE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57" y="665283"/>
            <a:ext cx="3846948" cy="7952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113218"/>
            <a:ext cx="8639175" cy="584776"/>
          </a:xfrm>
        </p:spPr>
        <p:txBody>
          <a:bodyPr/>
          <a:lstStyle/>
          <a:p>
            <a:r>
              <a:rPr lang="en-US" sz="3200" dirty="0"/>
              <a:t>Opportunistic Scheduling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AE9E0F3-4A39-A944-9B1F-40A48F34A3D9}" type="slidenum">
              <a:rPr lang="en-US">
                <a:latin typeface="Arial Black" charset="0"/>
              </a:rPr>
              <a:pPr algn="r" eaLnBrk="1" hangingPunct="1"/>
              <a:t>10</a:t>
            </a:fld>
            <a:endParaRPr lang="en-US" dirty="0">
              <a:latin typeface="Arial Black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228601" y="890877"/>
            <a:ext cx="8639175" cy="5478925"/>
          </a:xfrm>
        </p:spPr>
        <p:txBody>
          <a:bodyPr/>
          <a:lstStyle/>
          <a:p>
            <a:r>
              <a:rPr lang="en-US" dirty="0"/>
              <a:t>Maximize utilization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Use the remaining capacity</a:t>
            </a:r>
          </a:p>
          <a:p>
            <a:pPr lvl="1"/>
            <a:r>
              <a:rPr lang="en-US" dirty="0"/>
              <a:t>Dispatch more that the resource allocation</a:t>
            </a:r>
          </a:p>
          <a:p>
            <a:pPr lvl="1"/>
            <a:r>
              <a:rPr lang="en-US" dirty="0"/>
              <a:t>Tasks only consume idle resources</a:t>
            </a:r>
          </a:p>
          <a:p>
            <a:pPr lvl="1"/>
            <a:r>
              <a:rPr lang="en-US" dirty="0"/>
              <a:t>Tasks can be preempted or terminated</a:t>
            </a:r>
          </a:p>
          <a:p>
            <a:pPr lvl="1"/>
            <a:r>
              <a:rPr lang="en-US" dirty="0"/>
              <a:t>Tasks can be upgraded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Limit capacity share of each job</a:t>
            </a:r>
          </a:p>
          <a:p>
            <a:pPr lvl="1"/>
            <a:r>
              <a:rPr lang="en-US" dirty="0"/>
              <a:t>Random queueing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3048" y="82550"/>
            <a:ext cx="8279782" cy="646113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9A0FA68-325C-8D42-B484-7231AB7B77F3}" type="slidenum">
              <a:rPr lang="en-US">
                <a:latin typeface="Arial Black" charset="0"/>
              </a:rPr>
              <a:pPr algn="r" eaLnBrk="1" hangingPunct="1"/>
              <a:t>11</a:t>
            </a:fld>
            <a:endParaRPr lang="en-US" dirty="0">
              <a:latin typeface="Arial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9162" y="1031800"/>
            <a:ext cx="3393651" cy="1845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81886" y="2222339"/>
            <a:ext cx="3393651" cy="654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10C8D8-56D4-F44E-AC4E-D9CF41EA12CA}"/>
              </a:ext>
            </a:extLst>
          </p:cNvPr>
          <p:cNvSpPr txBox="1">
            <a:spLocks/>
          </p:cNvSpPr>
          <p:nvPr/>
        </p:nvSpPr>
        <p:spPr>
          <a:xfrm>
            <a:off x="141110" y="834434"/>
            <a:ext cx="8777111" cy="365971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dirty="0"/>
              <a:t>Apollo runs on Microsoft production clusters with over 20K servers each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dirty="0"/>
              <a:t>It runs 170K tasks in parallel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dirty="0"/>
              <a:t>Tracks 14M pending 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B72EA-648E-8B43-827A-86DAE7BBC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15" y="2925701"/>
            <a:ext cx="74549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113218"/>
            <a:ext cx="8639175" cy="584776"/>
          </a:xfrm>
        </p:spPr>
        <p:txBody>
          <a:bodyPr/>
          <a:lstStyle/>
          <a:p>
            <a:r>
              <a:rPr lang="en-US" sz="3200" dirty="0"/>
              <a:t>Apollo’s Resource Efficiency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AE9E0F3-4A39-A944-9B1F-40A48F34A3D9}" type="slidenum">
              <a:rPr lang="en-US">
                <a:latin typeface="Arial Black" charset="0"/>
              </a:rPr>
              <a:pPr algn="r" eaLnBrk="1" hangingPunct="1"/>
              <a:t>12</a:t>
            </a:fld>
            <a:endParaRPr lang="en-US" dirty="0">
              <a:latin typeface="Arial Black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8484E-7928-A241-83EE-F754D1FFF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027800"/>
            <a:ext cx="6607313" cy="56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3048" y="82550"/>
            <a:ext cx="8279782" cy="64611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9A0FA68-325C-8D42-B484-7231AB7B77F3}" type="slidenum">
              <a:rPr lang="en-US">
                <a:latin typeface="Arial Black" charset="0"/>
              </a:rPr>
              <a:pPr algn="r" eaLnBrk="1" hangingPunct="1"/>
              <a:t>13</a:t>
            </a:fld>
            <a:endParaRPr lang="en-US" dirty="0">
              <a:latin typeface="Arial Black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F8566A-62AE-4D48-82F9-88714EECE3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1" y="890877"/>
            <a:ext cx="8639175" cy="5478925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Loosely Coordinated Distributed Architecture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Deployed to clusters with over 20K servers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High Quality Scheduling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Mininizes</a:t>
            </a:r>
            <a:r>
              <a:rPr lang="en-US" dirty="0"/>
              <a:t> task completion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Consistent performance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Maximizes resource utilization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Opportunistic scheduling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90% median CPU utilization</a:t>
            </a:r>
          </a:p>
        </p:txBody>
      </p:sp>
    </p:spTree>
    <p:extLst>
      <p:ext uri="{BB962C8B-B14F-4D97-AF65-F5344CB8AC3E}">
        <p14:creationId xmlns:p14="http://schemas.microsoft.com/office/powerpoint/2010/main" val="305755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4099" name="Content Placeholder 6"/>
          <p:cNvSpPr>
            <a:spLocks noGrp="1"/>
          </p:cNvSpPr>
          <p:nvPr>
            <p:ph sz="quarter" idx="10"/>
          </p:nvPr>
        </p:nvSpPr>
        <p:spPr>
          <a:xfrm>
            <a:off x="0" y="890878"/>
            <a:ext cx="9144000" cy="3659716"/>
          </a:xfrm>
        </p:spPr>
        <p:txBody>
          <a:bodyPr/>
          <a:lstStyle/>
          <a:p>
            <a:pPr marL="0" indent="0" algn="ctr">
              <a:buSzPct val="100000"/>
              <a:buNone/>
            </a:pPr>
            <a:r>
              <a:rPr lang="en-GB" b="1" dirty="0"/>
              <a:t>Apollo: Scalable and Coordinated Scheduling </a:t>
            </a:r>
          </a:p>
          <a:p>
            <a:pPr marL="0" indent="0" algn="ctr">
              <a:buSzPct val="100000"/>
              <a:buNone/>
            </a:pPr>
            <a:r>
              <a:rPr lang="en-GB" b="1" dirty="0"/>
              <a:t>for Cloud-Scale Computing, </a:t>
            </a:r>
          </a:p>
          <a:p>
            <a:pPr marL="0" indent="0" algn="ctr">
              <a:buSzPct val="100000"/>
              <a:buNone/>
            </a:pPr>
            <a:endParaRPr lang="en-GB" b="1" dirty="0"/>
          </a:p>
          <a:p>
            <a:pPr marL="0" indent="0" algn="ctr">
              <a:buSzPct val="100000"/>
              <a:buNone/>
            </a:pPr>
            <a:r>
              <a:rPr lang="en-GB" dirty="0"/>
              <a:t>by Eric Boutin, </a:t>
            </a:r>
            <a:r>
              <a:rPr lang="en-GB" dirty="0" err="1"/>
              <a:t>Jaliya</a:t>
            </a:r>
            <a:r>
              <a:rPr lang="en-GB" dirty="0"/>
              <a:t> Ekanayake, Wei Lin, Bing Shi, and </a:t>
            </a:r>
            <a:r>
              <a:rPr lang="en-GB" dirty="0" err="1"/>
              <a:t>Jingren</a:t>
            </a:r>
            <a:r>
              <a:rPr lang="en-GB" dirty="0"/>
              <a:t> Zhou, </a:t>
            </a:r>
            <a:r>
              <a:rPr lang="en-GB" dirty="0" err="1"/>
              <a:t>Zhengping</a:t>
            </a:r>
            <a:r>
              <a:rPr lang="en-GB" dirty="0"/>
              <a:t> Qian, Ming Wu, and </a:t>
            </a:r>
            <a:r>
              <a:rPr lang="en-GB" dirty="0" err="1"/>
              <a:t>Lidong</a:t>
            </a:r>
            <a:r>
              <a:rPr lang="en-GB" dirty="0"/>
              <a:t> Zhou, </a:t>
            </a:r>
            <a:r>
              <a:rPr lang="en-GB" i="1" dirty="0"/>
              <a:t>in OSDI 2014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Slides and material from the OSDI paper and its presentation from: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	https://www.usenix.org/conference/osdi14/technical-sessions/presentation/boutin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algn="just">
              <a:buFont typeface="+mj-lt"/>
              <a:buAutoNum type="arabicPeriod"/>
            </a:pPr>
            <a:endParaRPr lang="en-US" sz="1800" dirty="0"/>
          </a:p>
          <a:p>
            <a:pPr marL="0" indent="0" algn="just">
              <a:buNone/>
            </a:pPr>
            <a:endParaRPr lang="en-US" sz="1000" dirty="0"/>
          </a:p>
          <a:p>
            <a:pPr marL="0" indent="0" algn="just">
              <a:buSzPct val="100000"/>
              <a:buNone/>
            </a:pPr>
            <a:endParaRPr lang="en-GB" dirty="0"/>
          </a:p>
          <a:p>
            <a:pPr marL="0" indent="0" algn="just">
              <a:buSzPct val="100000"/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70F3256-0F59-2442-9D43-B4D06C9ABEA5}" type="slidenum">
              <a:rPr lang="en-US" smtClean="0">
                <a:latin typeface="Arial Black" charset="0"/>
              </a:rPr>
              <a:pPr algn="r" eaLnBrk="1" hangingPunct="1"/>
              <a:t>2</a:t>
            </a:fld>
            <a:endParaRPr lang="en-US" dirty="0">
              <a:latin typeface="Arial Black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82441"/>
            <a:ext cx="8639175" cy="646331"/>
          </a:xfrm>
        </p:spPr>
        <p:txBody>
          <a:bodyPr/>
          <a:lstStyle/>
          <a:p>
            <a:pPr marL="457200" indent="-457200"/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1110" y="834434"/>
            <a:ext cx="8777111" cy="3659716"/>
          </a:xfrm>
        </p:spPr>
        <p:txBody>
          <a:bodyPr/>
          <a:lstStyle/>
          <a:p>
            <a:r>
              <a:rPr lang="en-US" dirty="0"/>
              <a:t>Cloud-scale jobs</a:t>
            </a:r>
          </a:p>
          <a:p>
            <a:pPr lvl="1"/>
            <a:r>
              <a:rPr lang="en-GB" dirty="0"/>
              <a:t>Jobs are written using SCOPE, a SQL-like high-level scripting language, augmented with user-defined processing logic.</a:t>
            </a:r>
            <a:endParaRPr lang="en-US" dirty="0"/>
          </a:p>
          <a:p>
            <a:pPr lvl="1"/>
            <a:r>
              <a:rPr lang="en-US" dirty="0"/>
              <a:t>Job’s are represented by DAGs</a:t>
            </a:r>
          </a:p>
          <a:p>
            <a:pPr lvl="1"/>
            <a:r>
              <a:rPr lang="en-US" dirty="0"/>
              <a:t>Tasks are the basic unit of computation</a:t>
            </a:r>
          </a:p>
          <a:p>
            <a:pPr lvl="1"/>
            <a:r>
              <a:rPr lang="en-US" dirty="0"/>
              <a:t>Tasks are grouped in stages</a:t>
            </a:r>
          </a:p>
          <a:p>
            <a:pPr lvl="1"/>
            <a:r>
              <a:rPr lang="en-US" dirty="0"/>
              <a:t>Execution is driven by the scheduler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74F5749-7137-0342-A0DE-2471EDD164EE}" type="slidenum">
              <a:rPr lang="en-US">
                <a:latin typeface="Arial Black" charset="0"/>
              </a:rPr>
              <a:pPr algn="r" eaLnBrk="1" hangingPunct="1"/>
              <a:t>3</a:t>
            </a:fld>
            <a:endParaRPr lang="en-US" dirty="0">
              <a:latin typeface="Arial Black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1BE1029-746F-804E-BE5F-BC0DD79FD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7" y="4628142"/>
            <a:ext cx="3941357" cy="2152080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82441"/>
            <a:ext cx="8639175" cy="646331"/>
          </a:xfrm>
        </p:spPr>
        <p:txBody>
          <a:bodyPr/>
          <a:lstStyle/>
          <a:p>
            <a:pPr marL="457200" indent="-457200"/>
            <a:r>
              <a:rPr lang="en-US" dirty="0"/>
              <a:t>Scheduling at Cloud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3444" y="834434"/>
            <a:ext cx="8960556" cy="365971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minimize job latency while maximizing cluster utilization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Scale</a:t>
            </a:r>
          </a:p>
          <a:p>
            <a:pPr lvl="2"/>
            <a:r>
              <a:rPr lang="en-US" sz="1800" dirty="0"/>
              <a:t>Jobs process gigabytes to petabytes of data, 100K scheduling req/sec</a:t>
            </a:r>
          </a:p>
          <a:p>
            <a:pPr lvl="2"/>
            <a:r>
              <a:rPr lang="en-US" sz="1800" dirty="0"/>
              <a:t>Clusters run 170K tasks in parallel and each has over 20K servers</a:t>
            </a:r>
          </a:p>
          <a:p>
            <a:pPr lvl="1"/>
            <a:r>
              <a:rPr lang="en-US" dirty="0"/>
              <a:t>Heterogeneous workload</a:t>
            </a:r>
          </a:p>
          <a:p>
            <a:pPr lvl="2"/>
            <a:r>
              <a:rPr lang="en-US" sz="1600" dirty="0"/>
              <a:t>Tasks run secs to hours</a:t>
            </a:r>
          </a:p>
          <a:p>
            <a:pPr lvl="2"/>
            <a:r>
              <a:rPr lang="en-US" sz="1600" dirty="0"/>
              <a:t>Can be IO or CPU bound</a:t>
            </a:r>
          </a:p>
          <a:p>
            <a:pPr lvl="2"/>
            <a:r>
              <a:rPr lang="en-US" sz="1600" dirty="0"/>
              <a:t>Require 100MB to 10GB of memory</a:t>
            </a:r>
          </a:p>
          <a:p>
            <a:pPr lvl="2"/>
            <a:r>
              <a:rPr lang="en-US" sz="1600" dirty="0"/>
              <a:t>Short tasks are scheduling sensitive</a:t>
            </a:r>
          </a:p>
          <a:p>
            <a:pPr lvl="2"/>
            <a:r>
              <a:rPr lang="en-US" sz="1600" dirty="0"/>
              <a:t>Long tasks are locality sensitive</a:t>
            </a:r>
          </a:p>
          <a:p>
            <a:pPr lvl="1"/>
            <a:r>
              <a:rPr lang="en-US" dirty="0"/>
              <a:t>Maximize utilization</a:t>
            </a:r>
          </a:p>
          <a:p>
            <a:pPr lvl="2"/>
            <a:r>
              <a:rPr lang="en-US" sz="1800" dirty="0"/>
              <a:t>Workload fluctuates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74F5749-7137-0342-A0DE-2471EDD164EE}" type="slidenum">
              <a:rPr lang="en-US">
                <a:latin typeface="Arial Black" charset="0"/>
              </a:rPr>
              <a:pPr algn="r" eaLnBrk="1" hangingPunct="1"/>
              <a:t>4</a:t>
            </a:fld>
            <a:endParaRPr lang="en-US" dirty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3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82441"/>
            <a:ext cx="9144000" cy="646331"/>
          </a:xfrm>
        </p:spPr>
        <p:txBody>
          <a:bodyPr/>
          <a:lstStyle/>
          <a:p>
            <a:r>
              <a:rPr lang="en-US" dirty="0"/>
              <a:t>  Apollo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0"/>
          </p:nvPr>
        </p:nvSpPr>
        <p:spPr>
          <a:xfrm>
            <a:off x="101603" y="749768"/>
            <a:ext cx="4117620" cy="3659716"/>
          </a:xfrm>
        </p:spPr>
        <p:txBody>
          <a:bodyPr/>
          <a:lstStyle/>
          <a:p>
            <a:pPr marL="400050" lvl="1" indent="0" algn="just">
              <a:buSzPct val="100000"/>
              <a:buNone/>
            </a:pPr>
            <a:endParaRPr lang="en-US" sz="2200" dirty="0"/>
          </a:p>
          <a:p>
            <a:pPr marL="857250" lvl="1" indent="-457200" algn="just">
              <a:buSzPct val="100000"/>
              <a:buFont typeface="+mj-lt"/>
              <a:buAutoNum type="arabicPeriod"/>
            </a:pPr>
            <a:endParaRPr lang="en-US" sz="2200" dirty="0"/>
          </a:p>
          <a:p>
            <a:pPr marL="857250" lvl="1" indent="-457200" algn="just">
              <a:buSzPct val="100000"/>
              <a:buFont typeface="+mj-lt"/>
              <a:buAutoNum type="arabicPeriod"/>
            </a:pPr>
            <a:endParaRPr lang="en-US" sz="2200" dirty="0"/>
          </a:p>
          <a:p>
            <a:pPr marL="400050" lvl="1" indent="0">
              <a:buSzPct val="100000"/>
              <a:buNone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8F51F27-AEAD-264D-BD17-528F57B0DE1A}" type="slidenum">
              <a:rPr lang="en-US">
                <a:latin typeface="Arial Black" charset="0"/>
              </a:rPr>
              <a:pPr algn="r" eaLnBrk="1" hangingPunct="1"/>
              <a:t>5</a:t>
            </a:fld>
            <a:endParaRPr lang="en-US" dirty="0">
              <a:latin typeface="Arial Black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ADC61B-FC2B-CC45-847E-F09863D40BC4}"/>
              </a:ext>
            </a:extLst>
          </p:cNvPr>
          <p:cNvSpPr txBox="1">
            <a:spLocks/>
          </p:cNvSpPr>
          <p:nvPr/>
        </p:nvSpPr>
        <p:spPr>
          <a:xfrm>
            <a:off x="141110" y="834434"/>
            <a:ext cx="8777111" cy="365971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/>
              <a:t>Distributed and coordinated architecture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Estimation-based scheduling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Conflict Resolution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Opportunistic Scheduling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128607"/>
            <a:ext cx="8639175" cy="553998"/>
          </a:xfrm>
        </p:spPr>
        <p:txBody>
          <a:bodyPr/>
          <a:lstStyle/>
          <a:p>
            <a:r>
              <a:rPr lang="en-US" sz="3000" dirty="0"/>
              <a:t>Distributed and coordinated architecture</a:t>
            </a:r>
            <a:endParaRPr lang="en-US" dirty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1A4AF30-8EC4-0743-AFC7-C5C06567C5E8}" type="slidenum">
              <a:rPr lang="en-US">
                <a:latin typeface="Arial Black" charset="0"/>
              </a:rPr>
              <a:pPr algn="r" eaLnBrk="1" hangingPunct="1"/>
              <a:t>6</a:t>
            </a:fld>
            <a:endParaRPr lang="en-US" dirty="0">
              <a:latin typeface="Arial Blac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DD60C-F84D-D74F-B948-1665CC3A0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1206500"/>
            <a:ext cx="5930900" cy="444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B3D21-B405-D14B-83CB-0207C84B72CD}"/>
              </a:ext>
            </a:extLst>
          </p:cNvPr>
          <p:cNvSpPr txBox="1"/>
          <p:nvPr/>
        </p:nvSpPr>
        <p:spPr>
          <a:xfrm>
            <a:off x="1103180" y="3723508"/>
            <a:ext cx="4722471" cy="28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82441"/>
            <a:ext cx="9144000" cy="646331"/>
          </a:xfrm>
        </p:spPr>
        <p:txBody>
          <a:bodyPr/>
          <a:lstStyle/>
          <a:p>
            <a:r>
              <a:rPr lang="en-US" dirty="0"/>
              <a:t>  Different factors for optimization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0"/>
          </p:nvPr>
        </p:nvSpPr>
        <p:spPr>
          <a:xfrm>
            <a:off x="101603" y="749768"/>
            <a:ext cx="4117620" cy="3659716"/>
          </a:xfrm>
        </p:spPr>
        <p:txBody>
          <a:bodyPr/>
          <a:lstStyle/>
          <a:p>
            <a:pPr marL="400050" lvl="1" indent="0" algn="just">
              <a:buSzPct val="100000"/>
              <a:buNone/>
            </a:pPr>
            <a:endParaRPr lang="en-US" sz="2200" dirty="0"/>
          </a:p>
          <a:p>
            <a:pPr marL="857250" lvl="1" indent="-457200" algn="just">
              <a:buSzPct val="100000"/>
              <a:buFont typeface="+mj-lt"/>
              <a:buAutoNum type="arabicPeriod"/>
            </a:pPr>
            <a:endParaRPr lang="en-US" sz="2200" dirty="0"/>
          </a:p>
          <a:p>
            <a:pPr marL="857250" lvl="1" indent="-457200" algn="just">
              <a:buSzPct val="100000"/>
              <a:buFont typeface="+mj-lt"/>
              <a:buAutoNum type="arabicPeriod"/>
            </a:pPr>
            <a:endParaRPr lang="en-US" sz="2200" dirty="0"/>
          </a:p>
          <a:p>
            <a:pPr marL="400050" lvl="1" indent="0">
              <a:buSzPct val="100000"/>
              <a:buNone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8F51F27-AEAD-264D-BD17-528F57B0DE1A}" type="slidenum">
              <a:rPr lang="en-US">
                <a:latin typeface="Arial Black" charset="0"/>
              </a:rPr>
              <a:pPr algn="r" eaLnBrk="1" hangingPunct="1"/>
              <a:t>7</a:t>
            </a:fld>
            <a:endParaRPr lang="en-US" dirty="0">
              <a:latin typeface="Arial Black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8A3EFD-98AC-E440-82B7-21CF1D713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4" y="1401555"/>
            <a:ext cx="8493012" cy="36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4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82441"/>
            <a:ext cx="8639175" cy="646331"/>
          </a:xfrm>
        </p:spPr>
        <p:txBody>
          <a:bodyPr/>
          <a:lstStyle/>
          <a:p>
            <a:r>
              <a:rPr lang="en-US" dirty="0"/>
              <a:t>Estimation-based scheduling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0"/>
          </p:nvPr>
        </p:nvSpPr>
        <p:spPr>
          <a:xfrm>
            <a:off x="-29396" y="862656"/>
            <a:ext cx="9257740" cy="3659716"/>
          </a:xfrm>
        </p:spPr>
        <p:txBody>
          <a:bodyPr/>
          <a:lstStyle/>
          <a:p>
            <a:pPr marL="0" indent="0" algn="ctr">
              <a:buSzPct val="100000"/>
              <a:buNone/>
            </a:pPr>
            <a:r>
              <a:rPr lang="en-US" sz="2800" dirty="0"/>
              <a:t>Estimated task completion time</a:t>
            </a:r>
          </a:p>
          <a:p>
            <a:pPr marL="0" indent="0" algn="ctr">
              <a:buSzPct val="100000"/>
              <a:buNone/>
            </a:pPr>
            <a:endParaRPr lang="en-US" sz="2800" dirty="0"/>
          </a:p>
          <a:p>
            <a:pPr marL="0" indent="0" algn="ctr">
              <a:buSzPct val="100000"/>
              <a:buNone/>
            </a:pPr>
            <a:r>
              <a:rPr lang="en-US" sz="2800" dirty="0" err="1"/>
              <a:t>E</a:t>
            </a:r>
            <a:r>
              <a:rPr lang="en-US" sz="2000" dirty="0" err="1"/>
              <a:t>succ</a:t>
            </a:r>
            <a:r>
              <a:rPr lang="en-US" sz="2800" dirty="0"/>
              <a:t> = I + W + R</a:t>
            </a:r>
          </a:p>
          <a:p>
            <a:pPr marL="0" indent="0" algn="ctr">
              <a:buSzPct val="100000"/>
              <a:buNone/>
            </a:pPr>
            <a:endParaRPr lang="en-US" sz="2800" dirty="0"/>
          </a:p>
          <a:p>
            <a:pPr marL="0" indent="0" algn="ctr">
              <a:buSzPct val="100000"/>
              <a:buNone/>
            </a:pPr>
            <a:r>
              <a:rPr lang="en-GB" dirty="0"/>
              <a:t>C = </a:t>
            </a:r>
            <a:r>
              <a:rPr lang="en-GB" dirty="0" err="1"/>
              <a:t>P</a:t>
            </a:r>
            <a:r>
              <a:rPr lang="en-GB" sz="1800" dirty="0" err="1"/>
              <a:t>succ</a:t>
            </a:r>
            <a:r>
              <a:rPr lang="en-GB" dirty="0"/>
              <a:t> * </a:t>
            </a:r>
            <a:r>
              <a:rPr lang="en-GB" dirty="0" err="1"/>
              <a:t>E</a:t>
            </a:r>
            <a:r>
              <a:rPr lang="en-GB" sz="1800" dirty="0" err="1"/>
              <a:t>succ</a:t>
            </a:r>
            <a:r>
              <a:rPr lang="en-GB" sz="1800" dirty="0"/>
              <a:t> </a:t>
            </a:r>
            <a:r>
              <a:rPr lang="en-GB" dirty="0"/>
              <a:t>+ </a:t>
            </a:r>
            <a:r>
              <a:rPr lang="en-GB" dirty="0" err="1"/>
              <a:t>K</a:t>
            </a:r>
            <a:r>
              <a:rPr lang="en-GB" sz="1800" dirty="0" err="1"/>
              <a:t>fail</a:t>
            </a:r>
            <a:r>
              <a:rPr lang="en-GB" dirty="0"/>
              <a:t>*(1−P</a:t>
            </a:r>
            <a:r>
              <a:rPr lang="en-GB" sz="2000" dirty="0"/>
              <a:t>succ</a:t>
            </a:r>
            <a:r>
              <a:rPr lang="en-GB" dirty="0"/>
              <a:t>)*</a:t>
            </a:r>
            <a:r>
              <a:rPr lang="en-GB" dirty="0" err="1"/>
              <a:t>E</a:t>
            </a:r>
            <a:r>
              <a:rPr lang="en-GB" sz="1800" dirty="0" err="1"/>
              <a:t>succ</a:t>
            </a:r>
            <a:endParaRPr lang="en-GB" sz="1800" dirty="0"/>
          </a:p>
          <a:p>
            <a:pPr marL="0" indent="0" algn="ctr">
              <a:buSzPct val="100000"/>
              <a:buNone/>
            </a:pPr>
            <a:endParaRPr lang="en-US" sz="2800" dirty="0"/>
          </a:p>
          <a:p>
            <a:pPr marL="0" indent="0" algn="ctr">
              <a:buSzPct val="100000"/>
              <a:buNone/>
            </a:pPr>
            <a:endParaRPr lang="en-US" sz="2800" dirty="0"/>
          </a:p>
          <a:p>
            <a:pPr marL="400050" lvl="1" indent="0">
              <a:buSzPct val="100000"/>
              <a:buNone/>
            </a:pPr>
            <a:r>
              <a:rPr lang="en-US" sz="2400" dirty="0"/>
              <a:t>E: Estimated task completion time</a:t>
            </a:r>
          </a:p>
          <a:p>
            <a:pPr marL="400050" lvl="1" indent="0">
              <a:buSzPct val="100000"/>
              <a:buNone/>
            </a:pPr>
            <a:r>
              <a:rPr lang="en-US" sz="2400" dirty="0"/>
              <a:t>I: initialization time: </a:t>
            </a:r>
            <a:r>
              <a:rPr lang="en-US" dirty="0"/>
              <a:t>fetching files for the task</a:t>
            </a:r>
          </a:p>
          <a:p>
            <a:pPr marL="400050" lvl="1" indent="0">
              <a:buSzPct val="100000"/>
              <a:buNone/>
            </a:pPr>
            <a:r>
              <a:rPr lang="en-US" sz="2400" dirty="0"/>
              <a:t>W: wait time: </a:t>
            </a:r>
            <a:r>
              <a:rPr lang="en-US" dirty="0"/>
              <a:t>a lookup in the wait-time matrix of the target server</a:t>
            </a:r>
          </a:p>
          <a:p>
            <a:pPr marL="400050" lvl="1" indent="0">
              <a:buSzPct val="100000"/>
              <a:buNone/>
            </a:pPr>
            <a:r>
              <a:rPr lang="en-US" sz="2400" dirty="0"/>
              <a:t>R: Runtime: </a:t>
            </a:r>
            <a:r>
              <a:rPr lang="en-US" dirty="0"/>
              <a:t>both I/O and CPU time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AE9E0F3-4A39-A944-9B1F-40A48F34A3D9}" type="slidenum">
              <a:rPr lang="en-US">
                <a:latin typeface="Arial Black" charset="0"/>
              </a:rPr>
              <a:pPr algn="r" eaLnBrk="1" hangingPunct="1"/>
              <a:t>8</a:t>
            </a:fld>
            <a:endParaRPr lang="en-US" dirty="0">
              <a:latin typeface="Arial Black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113218"/>
            <a:ext cx="8639175" cy="584776"/>
          </a:xfrm>
        </p:spPr>
        <p:txBody>
          <a:bodyPr/>
          <a:lstStyle/>
          <a:p>
            <a:r>
              <a:rPr lang="en-US" sz="3200" dirty="0"/>
              <a:t>Conflicts Resolution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AE9E0F3-4A39-A944-9B1F-40A48F34A3D9}" type="slidenum">
              <a:rPr lang="en-US">
                <a:latin typeface="Arial Black" charset="0"/>
              </a:rPr>
              <a:pPr algn="r" eaLnBrk="1" hangingPunct="1"/>
              <a:t>9</a:t>
            </a:fld>
            <a:endParaRPr lang="en-US" dirty="0">
              <a:latin typeface="Arial Black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7DD64F-5762-CA4E-AD82-8F0841D7F5EE}"/>
              </a:ext>
            </a:extLst>
          </p:cNvPr>
          <p:cNvSpPr txBox="1">
            <a:spLocks/>
          </p:cNvSpPr>
          <p:nvPr/>
        </p:nvSpPr>
        <p:spPr>
          <a:xfrm>
            <a:off x="141110" y="834434"/>
            <a:ext cx="8777111" cy="365971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dirty="0"/>
              <a:t>Apollo defers the correction of conflicts </a:t>
            </a:r>
          </a:p>
          <a:p>
            <a:pPr marL="685800" lvl="1">
              <a:buSzPct val="100000"/>
              <a:buFont typeface="Wingdings" pitchFamily="2" charset="2"/>
              <a:buChar char="à"/>
            </a:pPr>
            <a:r>
              <a:rPr lang="en-US" sz="1600" dirty="0"/>
              <a:t>(vs Omega where conflicts are handled at scheduling time)</a:t>
            </a:r>
          </a:p>
          <a:p>
            <a:pPr marL="685800" lvl="1">
              <a:buSzPct val="100000"/>
              <a:buFont typeface="Wingdings" pitchFamily="2" charset="2"/>
              <a:buChar char="à"/>
            </a:pPr>
            <a:endParaRPr lang="en-US" sz="16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dirty="0"/>
              <a:t>Re-evaluates prior decisions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dirty="0"/>
              <a:t>Triggers a duplicate if the decision is not optimal with up-to-date data</a:t>
            </a:r>
          </a:p>
        </p:txBody>
      </p:sp>
    </p:spTree>
    <p:extLst>
      <p:ext uri="{BB962C8B-B14F-4D97-AF65-F5344CB8AC3E}">
        <p14:creationId xmlns:p14="http://schemas.microsoft.com/office/powerpoint/2010/main" val="3884530152"/>
      </p:ext>
    </p:extLst>
  </p:cSld>
  <p:clrMapOvr>
    <a:masterClrMapping/>
  </p:clrMapOvr>
</p:sld>
</file>

<file path=ppt/theme/theme1.xml><?xml version="1.0" encoding="utf-8"?>
<a:theme xmlns:a="http://schemas.openxmlformats.org/drawingml/2006/main" name="Cloud">
  <a:themeElements>
    <a:clrScheme name="Custom 2">
      <a:dk1>
        <a:sysClr val="windowText" lastClr="000000"/>
      </a:dk1>
      <a:lt1>
        <a:sysClr val="window" lastClr="FFFFFF"/>
      </a:lt1>
      <a:dk2>
        <a:srgbClr val="D1162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ystems theme latest">
  <a:themeElements>
    <a:clrScheme name="Custom 2">
      <a:dk1>
        <a:sysClr val="windowText" lastClr="000000"/>
      </a:dk1>
      <a:lt1>
        <a:sysClr val="window" lastClr="FFFFFF"/>
      </a:lt1>
      <a:dk2>
        <a:srgbClr val="D1162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oud computing">
  <a:themeElements>
    <a:clrScheme name="Custom 2">
      <a:dk1>
        <a:sysClr val="windowText" lastClr="000000"/>
      </a:dk1>
      <a:lt1>
        <a:sysClr val="window" lastClr="FFFFFF"/>
      </a:lt1>
      <a:dk2>
        <a:srgbClr val="D1162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architecture slides ">
  <a:themeElements>
    <a:clrScheme name="Custom 2">
      <a:dk1>
        <a:sysClr val="windowText" lastClr="000000"/>
      </a:dk1>
      <a:lt1>
        <a:sysClr val="window" lastClr="FFFFFF"/>
      </a:lt1>
      <a:dk2>
        <a:srgbClr val="D1162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architecture slides ">
  <a:themeElements>
    <a:clrScheme name="Custom 2">
      <a:dk1>
        <a:sysClr val="windowText" lastClr="000000"/>
      </a:dk1>
      <a:lt1>
        <a:sysClr val="window" lastClr="FFFFFF"/>
      </a:lt1>
      <a:dk2>
        <a:srgbClr val="D1162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systems theme latest">
  <a:themeElements>
    <a:clrScheme name="Custom 2">
      <a:dk1>
        <a:sysClr val="windowText" lastClr="000000"/>
      </a:dk1>
      <a:lt1>
        <a:sysClr val="window" lastClr="FFFFFF"/>
      </a:lt1>
      <a:dk2>
        <a:srgbClr val="D1162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Cloud.thmx</Template>
  <TotalTime>25117</TotalTime>
  <Words>437</Words>
  <Application>Microsoft Macintosh PowerPoint</Application>
  <PresentationFormat>On-screen Show (4:3)</PresentationFormat>
  <Paragraphs>108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Tahoma</vt:lpstr>
      <vt:lpstr>Times New Roman</vt:lpstr>
      <vt:lpstr>Wingdings</vt:lpstr>
      <vt:lpstr>Cloud</vt:lpstr>
      <vt:lpstr>systems theme latest</vt:lpstr>
      <vt:lpstr>cloud computing</vt:lpstr>
      <vt:lpstr>3_architecture slides </vt:lpstr>
      <vt:lpstr>4_architecture slides </vt:lpstr>
      <vt:lpstr>1_systems theme latest</vt:lpstr>
      <vt:lpstr>Cloud Computing  Large-scale  Resource Management II</vt:lpstr>
      <vt:lpstr>Contents</vt:lpstr>
      <vt:lpstr>Background </vt:lpstr>
      <vt:lpstr>Scheduling at Cloud Scale</vt:lpstr>
      <vt:lpstr>  Apollo Overview</vt:lpstr>
      <vt:lpstr>Distributed and coordinated architecture</vt:lpstr>
      <vt:lpstr>  Different factors for optimization</vt:lpstr>
      <vt:lpstr>Estimation-based scheduling</vt:lpstr>
      <vt:lpstr>Conflicts Resolution</vt:lpstr>
      <vt:lpstr>Opportunistic Scheduling</vt:lpstr>
      <vt:lpstr>Evaluation</vt:lpstr>
      <vt:lpstr>Apollo’s Resource Efficiency</vt:lpstr>
      <vt:lpstr>Conclusions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Evangelia Kalyvianaki</cp:lastModifiedBy>
  <cp:revision>766</cp:revision>
  <dcterms:created xsi:type="dcterms:W3CDTF">2004-10-07T18:29:30Z</dcterms:created>
  <dcterms:modified xsi:type="dcterms:W3CDTF">2021-02-16T22:16:21Z</dcterms:modified>
</cp:coreProperties>
</file>